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8" r:id="rId2"/>
    <p:sldId id="256" r:id="rId3"/>
    <p:sldId id="309" r:id="rId4"/>
    <p:sldId id="310" r:id="rId5"/>
    <p:sldId id="311" r:id="rId6"/>
    <p:sldId id="312" r:id="rId7"/>
    <p:sldId id="314" r:id="rId8"/>
    <p:sldId id="315" r:id="rId9"/>
    <p:sldId id="317" r:id="rId10"/>
    <p:sldId id="316" r:id="rId11"/>
    <p:sldId id="301" r:id="rId12"/>
    <p:sldId id="258" r:id="rId13"/>
    <p:sldId id="330" r:id="rId14"/>
    <p:sldId id="260" r:id="rId15"/>
    <p:sldId id="286" r:id="rId16"/>
    <p:sldId id="319" r:id="rId17"/>
    <p:sldId id="328" r:id="rId18"/>
    <p:sldId id="320" r:id="rId19"/>
    <p:sldId id="324" r:id="rId20"/>
    <p:sldId id="331" r:id="rId21"/>
    <p:sldId id="326" r:id="rId22"/>
    <p:sldId id="332" r:id="rId23"/>
    <p:sldId id="322" r:id="rId24"/>
    <p:sldId id="3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65"/>
    <a:srgbClr val="DEA900"/>
    <a:srgbClr val="FFEAA7"/>
    <a:srgbClr val="FFFFFF"/>
    <a:srgbClr val="D3F3FD"/>
    <a:srgbClr val="E6AF00"/>
    <a:srgbClr val="DEDEDE"/>
    <a:srgbClr val="2C4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84" y="16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BF3D9C-54B0-4F23-929A-D1C2E75C1ABF}" type="doc">
      <dgm:prSet loTypeId="urn:microsoft.com/office/officeart/2005/8/layout/h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EC93C05-66E2-458F-843F-70DD6500B5D5}">
      <dgm:prSet phldrT="[Text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en-US" sz="3200" b="1" dirty="0"/>
            <a:t>Naturales</a:t>
          </a:r>
        </a:p>
      </dgm:t>
    </dgm:pt>
    <dgm:pt modelId="{7AA00BED-FFCD-48E0-997F-A1BE0A2FB9D4}" type="parTrans" cxnId="{FD0EFF4B-4EFA-40FA-8F17-D10C6E546375}">
      <dgm:prSet/>
      <dgm:spPr/>
      <dgm:t>
        <a:bodyPr/>
        <a:lstStyle/>
        <a:p>
          <a:endParaRPr lang="en-US"/>
        </a:p>
      </dgm:t>
    </dgm:pt>
    <dgm:pt modelId="{9FBF0E88-CF06-4531-91A1-48109EE194ED}" type="sibTrans" cxnId="{FD0EFF4B-4EFA-40FA-8F17-D10C6E546375}">
      <dgm:prSet/>
      <dgm:spPr/>
      <dgm:t>
        <a:bodyPr/>
        <a:lstStyle/>
        <a:p>
          <a:endParaRPr lang="en-US"/>
        </a:p>
      </dgm:t>
    </dgm:pt>
    <dgm:pt modelId="{619DD836-3771-4B26-A9A2-7E2478F53F81}">
      <dgm:prSet phldrT="[Text]" custT="1"/>
      <dgm:spPr>
        <a:solidFill>
          <a:schemeClr val="bg1">
            <a:lumMod val="95000"/>
            <a:alpha val="89804"/>
          </a:schemeClr>
        </a:solidFill>
        <a:ln>
          <a:noFill/>
        </a:ln>
      </dgm:spPr>
      <dgm:t>
        <a:bodyPr/>
        <a:lstStyle/>
        <a:p>
          <a:r>
            <a:rPr lang="en-US" sz="2000" b="1" kern="1200" dirty="0" err="1"/>
            <a:t>Guerras</a:t>
          </a:r>
          <a:endParaRPr lang="en-US" sz="2000" b="1" kern="1200" dirty="0"/>
        </a:p>
      </dgm:t>
    </dgm:pt>
    <dgm:pt modelId="{0658E5FC-1EF6-4335-9A49-53F1EC017AE2}" type="parTrans" cxnId="{86AD6D1C-DD5E-4880-9E6A-C3C84350ADCB}">
      <dgm:prSet/>
      <dgm:spPr/>
      <dgm:t>
        <a:bodyPr/>
        <a:lstStyle/>
        <a:p>
          <a:endParaRPr lang="en-US"/>
        </a:p>
      </dgm:t>
    </dgm:pt>
    <dgm:pt modelId="{3AD81066-DBE1-4D7F-AE09-9394BF845725}" type="sibTrans" cxnId="{86AD6D1C-DD5E-4880-9E6A-C3C84350ADCB}">
      <dgm:prSet/>
      <dgm:spPr/>
      <dgm:t>
        <a:bodyPr/>
        <a:lstStyle/>
        <a:p>
          <a:endParaRPr lang="en-US"/>
        </a:p>
      </dgm:t>
    </dgm:pt>
    <dgm:pt modelId="{836F551F-8BE2-44BB-995A-B12FA13A20ED}">
      <dgm:prSet phldrT="[Text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r>
            <a:rPr lang="en-US" sz="2800" b="1" kern="1200" dirty="0" err="1"/>
            <a:t>Antropol</a:t>
          </a:r>
          <a:r>
            <a:rPr lang="en-US" sz="28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óg</a:t>
          </a:r>
          <a:r>
            <a:rPr lang="en-US" sz="2800" b="1" kern="1200" dirty="0" err="1"/>
            <a:t>icos</a:t>
          </a:r>
          <a:r>
            <a:rPr lang="en-US" sz="2400" b="1" kern="1200" dirty="0"/>
            <a:t> </a:t>
          </a:r>
        </a:p>
        <a:p>
          <a:r>
            <a:rPr lang="en-US" sz="2000" b="1" kern="1200" dirty="0"/>
            <a:t>(del ser </a:t>
          </a:r>
          <a:r>
            <a:rPr lang="en-US" sz="2000" b="1" kern="1200" dirty="0" err="1"/>
            <a:t>humano</a:t>
          </a:r>
          <a:r>
            <a:rPr lang="en-US" sz="2000" b="1" kern="1200" dirty="0"/>
            <a:t>)</a:t>
          </a:r>
        </a:p>
      </dgm:t>
    </dgm:pt>
    <dgm:pt modelId="{8191856D-0F86-4FED-9A92-80CEEF1CB6E4}" type="parTrans" cxnId="{E12DEA9E-5230-4E96-8AC3-565A99C01E28}">
      <dgm:prSet/>
      <dgm:spPr/>
      <dgm:t>
        <a:bodyPr/>
        <a:lstStyle/>
        <a:p>
          <a:endParaRPr lang="en-US"/>
        </a:p>
      </dgm:t>
    </dgm:pt>
    <dgm:pt modelId="{960260C4-3960-44A1-BC09-DF7A2510ABC7}" type="sibTrans" cxnId="{E12DEA9E-5230-4E96-8AC3-565A99C01E28}">
      <dgm:prSet/>
      <dgm:spPr/>
      <dgm:t>
        <a:bodyPr/>
        <a:lstStyle/>
        <a:p>
          <a:endParaRPr lang="en-US"/>
        </a:p>
      </dgm:t>
    </dgm:pt>
    <dgm:pt modelId="{8632DFB2-E873-4792-941D-9A6DDF69A86C}">
      <dgm:prSet phldrT="[Text]" custT="1"/>
      <dgm:spPr>
        <a:solidFill>
          <a:srgbClr val="FFEAA7">
            <a:alpha val="89804"/>
          </a:srgbClr>
        </a:solidFill>
        <a:ln>
          <a:noFill/>
        </a:ln>
      </dgm:spPr>
      <dgm:t>
        <a:bodyPr/>
        <a:lstStyle/>
        <a:p>
          <a:r>
            <a:rPr lang="en-US" sz="1600" b="1" kern="1200" dirty="0" err="1"/>
            <a:t>Atmosf</a:t>
          </a:r>
          <a:r>
            <a:rPr lang="en-US" sz="1600" b="1" kern="1200" dirty="0" err="1">
              <a:solidFill>
                <a:srgbClr val="00407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é</a:t>
          </a:r>
          <a:r>
            <a:rPr lang="en-US" sz="1600" b="1" kern="1200" dirty="0" err="1"/>
            <a:t>ricos</a:t>
          </a:r>
          <a:endParaRPr lang="en-US" sz="1600" b="1" kern="1200" dirty="0"/>
        </a:p>
      </dgm:t>
    </dgm:pt>
    <dgm:pt modelId="{40D97FF4-6160-4318-B509-6322CD7C40EB}" type="parTrans" cxnId="{27DE4FB0-3984-41BD-8E08-324B9B21362A}">
      <dgm:prSet/>
      <dgm:spPr/>
      <dgm:t>
        <a:bodyPr/>
        <a:lstStyle/>
        <a:p>
          <a:endParaRPr lang="en-US"/>
        </a:p>
      </dgm:t>
    </dgm:pt>
    <dgm:pt modelId="{49C476AA-25A4-42D6-8D68-6E5F12B5DB06}" type="sibTrans" cxnId="{27DE4FB0-3984-41BD-8E08-324B9B21362A}">
      <dgm:prSet/>
      <dgm:spPr/>
      <dgm:t>
        <a:bodyPr/>
        <a:lstStyle/>
        <a:p>
          <a:endParaRPr lang="en-US"/>
        </a:p>
      </dgm:t>
    </dgm:pt>
    <dgm:pt modelId="{247855DC-493F-467F-BE36-E3AD5DF42AF1}">
      <dgm:prSet phldrT="[Text]" custT="1"/>
      <dgm:spPr>
        <a:solidFill>
          <a:srgbClr val="FFEAA7">
            <a:alpha val="89804"/>
          </a:srgbClr>
        </a:solidFill>
        <a:ln>
          <a:noFill/>
        </a:ln>
      </dgm:spPr>
      <dgm:t>
        <a:bodyPr/>
        <a:lstStyle/>
        <a:p>
          <a:r>
            <a:rPr lang="en-US" sz="1600" b="1" kern="1200" dirty="0" err="1"/>
            <a:t>Hidrol</a:t>
          </a:r>
          <a:r>
            <a:rPr lang="en-US" sz="1600" b="1" kern="1200" dirty="0" err="1">
              <a:solidFill>
                <a:srgbClr val="00407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ó</a:t>
          </a:r>
          <a:r>
            <a:rPr lang="en-US" sz="1600" b="1" kern="1200" dirty="0" err="1"/>
            <a:t>gicos</a:t>
          </a:r>
          <a:endParaRPr lang="en-US" sz="1600" b="1" kern="1200" dirty="0"/>
        </a:p>
      </dgm:t>
    </dgm:pt>
    <dgm:pt modelId="{66F8F423-B614-467A-AFB0-6CCD981F4F0F}" type="parTrans" cxnId="{7DCF8BEE-E0D3-4FC5-A456-A2E4A1A62F99}">
      <dgm:prSet/>
      <dgm:spPr/>
      <dgm:t>
        <a:bodyPr/>
        <a:lstStyle/>
        <a:p>
          <a:endParaRPr lang="en-US"/>
        </a:p>
      </dgm:t>
    </dgm:pt>
    <dgm:pt modelId="{545D19D0-308E-4E7B-84DC-8C2B7108FE73}" type="sibTrans" cxnId="{7DCF8BEE-E0D3-4FC5-A456-A2E4A1A62F99}">
      <dgm:prSet/>
      <dgm:spPr/>
      <dgm:t>
        <a:bodyPr/>
        <a:lstStyle/>
        <a:p>
          <a:endParaRPr lang="en-US"/>
        </a:p>
      </dgm:t>
    </dgm:pt>
    <dgm:pt modelId="{881B68BA-DE27-4CA4-B99B-6CB27CD2E40A}">
      <dgm:prSet phldrT="[Text]" custT="1"/>
      <dgm:spPr>
        <a:solidFill>
          <a:srgbClr val="FFEAA7">
            <a:alpha val="89804"/>
          </a:srgbClr>
        </a:solidFill>
        <a:ln>
          <a:noFill/>
        </a:ln>
      </dgm:spPr>
      <dgm:t>
        <a:bodyPr/>
        <a:lstStyle/>
        <a:p>
          <a:r>
            <a:rPr lang="en-US" sz="1600" b="1" kern="1200" dirty="0" err="1"/>
            <a:t>Topol</a:t>
          </a:r>
          <a:r>
            <a:rPr lang="en-US" sz="1600" b="1" kern="1200" dirty="0" err="1">
              <a:solidFill>
                <a:srgbClr val="00407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ógi</a:t>
          </a:r>
          <a:r>
            <a:rPr lang="en-US" sz="1600" b="1" kern="1200" dirty="0" err="1"/>
            <a:t>cos</a:t>
          </a:r>
          <a:endParaRPr lang="en-US" sz="1600" b="1" kern="1200" dirty="0"/>
        </a:p>
      </dgm:t>
    </dgm:pt>
    <dgm:pt modelId="{0CA1D161-1C32-450E-B3FB-F79685D1EFB5}" type="parTrans" cxnId="{CF4E3591-F319-4A17-8302-CFDC9E6F347C}">
      <dgm:prSet/>
      <dgm:spPr/>
      <dgm:t>
        <a:bodyPr/>
        <a:lstStyle/>
        <a:p>
          <a:endParaRPr lang="en-US"/>
        </a:p>
      </dgm:t>
    </dgm:pt>
    <dgm:pt modelId="{34F1C403-8E07-4FB4-BF92-9652F4B93D04}" type="sibTrans" cxnId="{CF4E3591-F319-4A17-8302-CFDC9E6F347C}">
      <dgm:prSet/>
      <dgm:spPr/>
      <dgm:t>
        <a:bodyPr/>
        <a:lstStyle/>
        <a:p>
          <a:endParaRPr lang="en-US"/>
        </a:p>
      </dgm:t>
    </dgm:pt>
    <dgm:pt modelId="{DC7368B7-A64B-4E2D-A668-FB072F1B3B1C}">
      <dgm:prSet phldrT="[Text]" custT="1"/>
      <dgm:spPr>
        <a:solidFill>
          <a:srgbClr val="FFEAA7">
            <a:alpha val="89804"/>
          </a:srgbClr>
        </a:solidFill>
        <a:ln>
          <a:noFill/>
        </a:ln>
      </dgm:spPr>
      <dgm:t>
        <a:bodyPr/>
        <a:lstStyle/>
        <a:p>
          <a:r>
            <a:rPr lang="en-US" sz="1600" b="1" kern="1200" dirty="0" err="1"/>
            <a:t>Tel</a:t>
          </a:r>
          <a:r>
            <a:rPr lang="en-US" sz="1600" b="1" kern="1200" dirty="0" err="1">
              <a:solidFill>
                <a:srgbClr val="00407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ú</a:t>
          </a:r>
          <a:r>
            <a:rPr lang="en-US" sz="1600" b="1" kern="1200" dirty="0" err="1"/>
            <a:t>ricos</a:t>
          </a:r>
          <a:endParaRPr lang="en-US" sz="1600" b="1" kern="1200" dirty="0"/>
        </a:p>
      </dgm:t>
    </dgm:pt>
    <dgm:pt modelId="{7ADAD957-1425-425F-9344-B5BCE9702C71}" type="parTrans" cxnId="{C92E13E1-3FDE-444B-984C-1CCB0F430ADF}">
      <dgm:prSet/>
      <dgm:spPr/>
      <dgm:t>
        <a:bodyPr/>
        <a:lstStyle/>
        <a:p>
          <a:endParaRPr lang="en-US"/>
        </a:p>
      </dgm:t>
    </dgm:pt>
    <dgm:pt modelId="{77FD9BD4-9D4E-40C3-9956-A2A4EF4D3205}" type="sibTrans" cxnId="{C92E13E1-3FDE-444B-984C-1CCB0F430ADF}">
      <dgm:prSet/>
      <dgm:spPr/>
      <dgm:t>
        <a:bodyPr/>
        <a:lstStyle/>
        <a:p>
          <a:endParaRPr lang="en-US"/>
        </a:p>
      </dgm:t>
    </dgm:pt>
    <dgm:pt modelId="{734EFCE6-83E5-47EB-9710-F0AF245F01FD}">
      <dgm:prSet phldrT="[Text]" custT="1"/>
      <dgm:spPr>
        <a:solidFill>
          <a:schemeClr val="bg1">
            <a:lumMod val="95000"/>
            <a:alpha val="89804"/>
          </a:schemeClr>
        </a:solidFill>
        <a:ln>
          <a:noFill/>
        </a:ln>
      </dgm:spPr>
      <dgm:t>
        <a:bodyPr/>
        <a:lstStyle/>
        <a:p>
          <a:r>
            <a:rPr lang="en-US" sz="2000" b="1" kern="1200" dirty="0" err="1"/>
            <a:t>Accidentes</a:t>
          </a:r>
          <a:endParaRPr lang="en-US" sz="2000" b="1" kern="1200" dirty="0"/>
        </a:p>
      </dgm:t>
    </dgm:pt>
    <dgm:pt modelId="{E5825A32-5249-4D6D-B456-01313E1C8255}" type="parTrans" cxnId="{809C9C33-2302-4824-BF47-AB4E2B4BF8DD}">
      <dgm:prSet/>
      <dgm:spPr/>
      <dgm:t>
        <a:bodyPr/>
        <a:lstStyle/>
        <a:p>
          <a:endParaRPr lang="en-US"/>
        </a:p>
      </dgm:t>
    </dgm:pt>
    <dgm:pt modelId="{D0F51194-B92B-4D3E-8A2F-B69E8AF39FF9}" type="sibTrans" cxnId="{809C9C33-2302-4824-BF47-AB4E2B4BF8DD}">
      <dgm:prSet/>
      <dgm:spPr/>
      <dgm:t>
        <a:bodyPr/>
        <a:lstStyle/>
        <a:p>
          <a:endParaRPr lang="en-US"/>
        </a:p>
      </dgm:t>
    </dgm:pt>
    <dgm:pt modelId="{4A4E8CB0-10C9-4A7D-8B69-66E58D160C1B}">
      <dgm:prSet phldrT="[Text]" custT="1"/>
      <dgm:spPr>
        <a:solidFill>
          <a:schemeClr val="bg1">
            <a:lumMod val="95000"/>
            <a:alpha val="89804"/>
          </a:schemeClr>
        </a:solidFill>
        <a:ln>
          <a:noFill/>
        </a:ln>
      </dgm:spPr>
      <dgm:t>
        <a:bodyPr/>
        <a:lstStyle/>
        <a:p>
          <a:r>
            <a:rPr lang="en-US" sz="2000" b="1" kern="1200" dirty="0" err="1"/>
            <a:t>Contaminaci</a:t>
          </a:r>
          <a:r>
            <a:rPr lang="en-US" sz="2000" b="1" kern="1200" dirty="0" err="1">
              <a:solidFill>
                <a:srgbClr val="00407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ó</a:t>
          </a:r>
          <a:r>
            <a:rPr lang="en-US" sz="2000" b="1" kern="1200" dirty="0" err="1"/>
            <a:t>n</a:t>
          </a:r>
          <a:endParaRPr lang="en-US" sz="2000" b="1" kern="1200" dirty="0"/>
        </a:p>
      </dgm:t>
    </dgm:pt>
    <dgm:pt modelId="{7CEBA78C-AB8C-412A-9D2C-CB3AC4C299C1}" type="parTrans" cxnId="{DA8FD6BC-1A84-4208-8C51-9905ACDA0066}">
      <dgm:prSet/>
      <dgm:spPr/>
      <dgm:t>
        <a:bodyPr/>
        <a:lstStyle/>
        <a:p>
          <a:endParaRPr lang="en-US"/>
        </a:p>
      </dgm:t>
    </dgm:pt>
    <dgm:pt modelId="{928A58E5-543B-452D-86D2-A50394AE9516}" type="sibTrans" cxnId="{DA8FD6BC-1A84-4208-8C51-9905ACDA0066}">
      <dgm:prSet/>
      <dgm:spPr/>
      <dgm:t>
        <a:bodyPr/>
        <a:lstStyle/>
        <a:p>
          <a:endParaRPr lang="en-US"/>
        </a:p>
      </dgm:t>
    </dgm:pt>
    <dgm:pt modelId="{EBD7FC48-BC9B-4D8F-9970-7FBF9610B6B7}">
      <dgm:prSet phldrT="[Text]" custT="1"/>
      <dgm:spPr>
        <a:solidFill>
          <a:schemeClr val="bg1">
            <a:lumMod val="95000"/>
            <a:alpha val="89804"/>
          </a:schemeClr>
        </a:solidFill>
        <a:ln>
          <a:noFill/>
        </a:ln>
      </dgm:spPr>
      <dgm:t>
        <a:bodyPr/>
        <a:lstStyle/>
        <a:p>
          <a:r>
            <a:rPr lang="en-US" sz="2000" b="1" kern="1200" dirty="0" err="1"/>
            <a:t>Epidemias</a:t>
          </a:r>
          <a:endParaRPr lang="en-US" sz="2000" b="1" kern="1200" dirty="0"/>
        </a:p>
      </dgm:t>
    </dgm:pt>
    <dgm:pt modelId="{479AB94E-5262-4881-92F8-A1DD32A78BEF}" type="parTrans" cxnId="{8FD7B803-694E-4BDE-8837-BE2A1FBEBE5E}">
      <dgm:prSet/>
      <dgm:spPr/>
      <dgm:t>
        <a:bodyPr/>
        <a:lstStyle/>
        <a:p>
          <a:endParaRPr lang="en-US"/>
        </a:p>
      </dgm:t>
    </dgm:pt>
    <dgm:pt modelId="{7153F219-D476-4F18-84DA-2A8B53442425}" type="sibTrans" cxnId="{8FD7B803-694E-4BDE-8837-BE2A1FBEBE5E}">
      <dgm:prSet/>
      <dgm:spPr/>
      <dgm:t>
        <a:bodyPr/>
        <a:lstStyle/>
        <a:p>
          <a:endParaRPr lang="en-US"/>
        </a:p>
      </dgm:t>
    </dgm:pt>
    <dgm:pt modelId="{444EB2CF-E359-43E0-990B-649D544EC9BB}">
      <dgm:prSet phldrT="[Text]"/>
      <dgm:spPr>
        <a:solidFill>
          <a:srgbClr val="FFEAA7">
            <a:alpha val="89804"/>
          </a:srgbClr>
        </a:solidFill>
        <a:ln>
          <a:noFill/>
        </a:ln>
      </dgm:spPr>
      <dgm:t>
        <a:bodyPr/>
        <a:lstStyle/>
        <a:p>
          <a:r>
            <a:rPr lang="en-US" sz="1600" kern="1200" dirty="0" err="1"/>
            <a:t>Huracanes</a:t>
          </a:r>
          <a:r>
            <a:rPr lang="en-US" sz="1600" kern="1200" dirty="0"/>
            <a:t>, </a:t>
          </a:r>
          <a:r>
            <a:rPr lang="en-US" sz="1600" kern="1200" dirty="0" err="1"/>
            <a:t>tormentas</a:t>
          </a:r>
          <a:r>
            <a:rPr lang="en-US" sz="1600" kern="1200" dirty="0"/>
            <a:t>, </a:t>
          </a:r>
          <a:r>
            <a:rPr lang="en-US" sz="1600" kern="1200" dirty="0" err="1"/>
            <a:t>ciclones</a:t>
          </a:r>
          <a:endParaRPr lang="en-US" sz="1600" kern="1200" dirty="0"/>
        </a:p>
      </dgm:t>
    </dgm:pt>
    <dgm:pt modelId="{B4A4EECB-E479-4C1D-8952-DB85FD74047D}" type="parTrans" cxnId="{3AA51314-2F73-4F87-9473-AE509D972AD7}">
      <dgm:prSet/>
      <dgm:spPr/>
      <dgm:t>
        <a:bodyPr/>
        <a:lstStyle/>
        <a:p>
          <a:endParaRPr lang="en-US"/>
        </a:p>
      </dgm:t>
    </dgm:pt>
    <dgm:pt modelId="{D8F0FC7E-5E64-42A9-A46D-4B4EF7B5688D}" type="sibTrans" cxnId="{3AA51314-2F73-4F87-9473-AE509D972AD7}">
      <dgm:prSet/>
      <dgm:spPr/>
      <dgm:t>
        <a:bodyPr/>
        <a:lstStyle/>
        <a:p>
          <a:endParaRPr lang="en-US"/>
        </a:p>
      </dgm:t>
    </dgm:pt>
    <dgm:pt modelId="{7164AFE8-6C4B-43F1-87C8-1808C3FC9ED2}">
      <dgm:prSet phldrT="[Text]"/>
      <dgm:spPr>
        <a:solidFill>
          <a:srgbClr val="FFEAA7">
            <a:alpha val="89804"/>
          </a:srgbClr>
        </a:solidFill>
        <a:ln>
          <a:noFill/>
        </a:ln>
      </dgm:spPr>
      <dgm:t>
        <a:bodyPr/>
        <a:lstStyle/>
        <a:p>
          <a:r>
            <a:rPr lang="en-US" sz="1600" kern="1200" dirty="0" err="1"/>
            <a:t>Inundaciones</a:t>
          </a:r>
          <a:r>
            <a:rPr lang="en-US" sz="1600" kern="1200" dirty="0"/>
            <a:t>, </a:t>
          </a:r>
          <a:r>
            <a:rPr lang="en-US" sz="1600" kern="1200" dirty="0" err="1"/>
            <a:t>sequ</a:t>
          </a:r>
          <a:r>
            <a:rPr lang="en-US" sz="1600" b="0" i="0" kern="1200" dirty="0" err="1"/>
            <a:t>í</a:t>
          </a:r>
          <a:r>
            <a:rPr lang="en-US" sz="1600" kern="1200" dirty="0" err="1"/>
            <a:t>as</a:t>
          </a:r>
          <a:r>
            <a:rPr lang="en-US" sz="1600" kern="1200" dirty="0"/>
            <a:t>, tsunamis</a:t>
          </a:r>
        </a:p>
      </dgm:t>
    </dgm:pt>
    <dgm:pt modelId="{A0DA77E8-0400-4C93-BED0-954FAA84798E}" type="parTrans" cxnId="{ADAD2147-CC6D-4C6D-BC06-CB6FE590145C}">
      <dgm:prSet/>
      <dgm:spPr/>
      <dgm:t>
        <a:bodyPr/>
        <a:lstStyle/>
        <a:p>
          <a:endParaRPr lang="en-US"/>
        </a:p>
      </dgm:t>
    </dgm:pt>
    <dgm:pt modelId="{9F75E032-1394-40CA-89BC-15E6C47ADFA1}" type="sibTrans" cxnId="{ADAD2147-CC6D-4C6D-BC06-CB6FE590145C}">
      <dgm:prSet/>
      <dgm:spPr/>
      <dgm:t>
        <a:bodyPr/>
        <a:lstStyle/>
        <a:p>
          <a:endParaRPr lang="en-US"/>
        </a:p>
      </dgm:t>
    </dgm:pt>
    <dgm:pt modelId="{71183C7A-EBF4-4112-B645-0EA92B6ADFCC}">
      <dgm:prSet phldrT="[Text]"/>
      <dgm:spPr>
        <a:solidFill>
          <a:srgbClr val="FFEAA7">
            <a:alpha val="89804"/>
          </a:srgbClr>
        </a:solidFill>
        <a:ln>
          <a:noFill/>
        </a:ln>
      </dgm:spPr>
      <dgm:t>
        <a:bodyPr/>
        <a:lstStyle/>
        <a:p>
          <a:r>
            <a:rPr lang="en-US" sz="1600" kern="1200" dirty="0" err="1"/>
            <a:t>Avalancha</a:t>
          </a:r>
          <a:r>
            <a:rPr lang="en-US" sz="1600" kern="1200" dirty="0"/>
            <a:t>, </a:t>
          </a:r>
          <a:r>
            <a:rPr lang="en-US" sz="1600" kern="1200" dirty="0" err="1"/>
            <a:t>deslizamiento</a:t>
          </a:r>
          <a:r>
            <a:rPr lang="en-US" sz="1600" kern="1200" dirty="0"/>
            <a:t>, </a:t>
          </a:r>
          <a:r>
            <a:rPr lang="en-US" sz="1600" kern="1200" dirty="0" err="1"/>
            <a:t>hundimiento</a:t>
          </a:r>
          <a:endParaRPr lang="en-US" sz="1600" kern="1200" dirty="0"/>
        </a:p>
      </dgm:t>
    </dgm:pt>
    <dgm:pt modelId="{9664065D-F0B8-410B-B7AF-218A4A9BA9BA}" type="parTrans" cxnId="{25A27AA1-0AB8-48BA-B80C-F76A9642DD1C}">
      <dgm:prSet/>
      <dgm:spPr/>
      <dgm:t>
        <a:bodyPr/>
        <a:lstStyle/>
        <a:p>
          <a:endParaRPr lang="en-US"/>
        </a:p>
      </dgm:t>
    </dgm:pt>
    <dgm:pt modelId="{8A8EE76F-FEC6-40EF-A55D-36A06C42EDD0}" type="sibTrans" cxnId="{25A27AA1-0AB8-48BA-B80C-F76A9642DD1C}">
      <dgm:prSet/>
      <dgm:spPr/>
      <dgm:t>
        <a:bodyPr/>
        <a:lstStyle/>
        <a:p>
          <a:endParaRPr lang="en-US"/>
        </a:p>
      </dgm:t>
    </dgm:pt>
    <dgm:pt modelId="{E3C98E61-01FF-4960-BA83-85465BE0C7EA}">
      <dgm:prSet phldrT="[Text]"/>
      <dgm:spPr>
        <a:solidFill>
          <a:srgbClr val="FFEAA7">
            <a:alpha val="89804"/>
          </a:srgbClr>
        </a:solidFill>
        <a:ln>
          <a:noFill/>
        </a:ln>
      </dgm:spPr>
      <dgm:t>
        <a:bodyPr/>
        <a:lstStyle/>
        <a:p>
          <a:r>
            <a:rPr lang="en-US" sz="1600" kern="1200" dirty="0" err="1"/>
            <a:t>Terremotos</a:t>
          </a:r>
          <a:r>
            <a:rPr lang="en-US" sz="1600" kern="1200" dirty="0"/>
            <a:t>, </a:t>
          </a:r>
          <a:r>
            <a:rPr lang="en-US" sz="1600" kern="1200" dirty="0" err="1"/>
            <a:t>erupciones</a:t>
          </a:r>
          <a:r>
            <a:rPr lang="en-US" sz="1600" kern="1200" dirty="0"/>
            <a:t> </a:t>
          </a:r>
          <a:r>
            <a:rPr lang="en-US" sz="1600" kern="1200" dirty="0" err="1"/>
            <a:t>volc</a:t>
          </a:r>
          <a:r>
            <a:rPr lang="en-US" sz="1600" b="0" i="0" kern="1200" dirty="0" err="1"/>
            <a:t>á</a:t>
          </a:r>
          <a:r>
            <a:rPr lang="en-US" sz="1600" kern="1200" dirty="0" err="1"/>
            <a:t>nicas</a:t>
          </a:r>
          <a:endParaRPr lang="en-US" sz="1600" kern="1200" dirty="0"/>
        </a:p>
      </dgm:t>
    </dgm:pt>
    <dgm:pt modelId="{92AD3F4C-1DA9-4169-81EB-38E57D0A7FF1}" type="parTrans" cxnId="{FD06F8E2-2932-46B4-9789-CA6FAC27AE8E}">
      <dgm:prSet/>
      <dgm:spPr/>
      <dgm:t>
        <a:bodyPr/>
        <a:lstStyle/>
        <a:p>
          <a:endParaRPr lang="en-US"/>
        </a:p>
      </dgm:t>
    </dgm:pt>
    <dgm:pt modelId="{24CA9E38-4510-46F0-A0B7-053E0CC63062}" type="sibTrans" cxnId="{FD06F8E2-2932-46B4-9789-CA6FAC27AE8E}">
      <dgm:prSet/>
      <dgm:spPr/>
      <dgm:t>
        <a:bodyPr/>
        <a:lstStyle/>
        <a:p>
          <a:endParaRPr lang="en-US"/>
        </a:p>
      </dgm:t>
    </dgm:pt>
    <dgm:pt modelId="{F3607FC0-69B8-493A-878D-A34B9E06466C}" type="pres">
      <dgm:prSet presAssocID="{B9BF3D9C-54B0-4F23-929A-D1C2E75C1ABF}" presName="Name0" presStyleCnt="0">
        <dgm:presLayoutVars>
          <dgm:dir/>
          <dgm:animLvl val="lvl"/>
          <dgm:resizeHandles val="exact"/>
        </dgm:presLayoutVars>
      </dgm:prSet>
      <dgm:spPr/>
    </dgm:pt>
    <dgm:pt modelId="{C0140682-561C-4B9E-BC06-E9E3FF865C1A}" type="pres">
      <dgm:prSet presAssocID="{7EC93C05-66E2-458F-843F-70DD6500B5D5}" presName="composite" presStyleCnt="0"/>
      <dgm:spPr/>
    </dgm:pt>
    <dgm:pt modelId="{C299A283-416E-4087-A6D2-A132CF9D0839}" type="pres">
      <dgm:prSet presAssocID="{7EC93C05-66E2-458F-843F-70DD6500B5D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294DC07-0E4F-4925-A648-E879E2476016}" type="pres">
      <dgm:prSet presAssocID="{7EC93C05-66E2-458F-843F-70DD6500B5D5}" presName="desTx" presStyleLbl="alignAccFollowNode1" presStyleIdx="0" presStyleCnt="2">
        <dgm:presLayoutVars>
          <dgm:bulletEnabled val="1"/>
        </dgm:presLayoutVars>
      </dgm:prSet>
      <dgm:spPr/>
    </dgm:pt>
    <dgm:pt modelId="{D3BB7D5E-F2A1-4733-BEF9-4E4D546F43DE}" type="pres">
      <dgm:prSet presAssocID="{9FBF0E88-CF06-4531-91A1-48109EE194ED}" presName="space" presStyleCnt="0"/>
      <dgm:spPr/>
    </dgm:pt>
    <dgm:pt modelId="{70E99829-D816-4F2C-A04A-22B5D2929F95}" type="pres">
      <dgm:prSet presAssocID="{836F551F-8BE2-44BB-995A-B12FA13A20ED}" presName="composite" presStyleCnt="0"/>
      <dgm:spPr/>
    </dgm:pt>
    <dgm:pt modelId="{72729DBB-F31B-49AF-B75B-35951BAFC04B}" type="pres">
      <dgm:prSet presAssocID="{836F551F-8BE2-44BB-995A-B12FA13A20E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759EDDB9-B4DF-43F5-8706-4370A076AF87}" type="pres">
      <dgm:prSet presAssocID="{836F551F-8BE2-44BB-995A-B12FA13A20E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8FD7B803-694E-4BDE-8837-BE2A1FBEBE5E}" srcId="{836F551F-8BE2-44BB-995A-B12FA13A20ED}" destId="{EBD7FC48-BC9B-4D8F-9970-7FBF9610B6B7}" srcOrd="3" destOrd="0" parTransId="{479AB94E-5262-4881-92F8-A1DD32A78BEF}" sibTransId="{7153F219-D476-4F18-84DA-2A8B53442425}"/>
    <dgm:cxn modelId="{6F22280B-30E3-4D25-972B-BD9B66F30485}" type="presOf" srcId="{8632DFB2-E873-4792-941D-9A6DDF69A86C}" destId="{6294DC07-0E4F-4925-A648-E879E2476016}" srcOrd="0" destOrd="0" presId="urn:microsoft.com/office/officeart/2005/8/layout/hList1"/>
    <dgm:cxn modelId="{2FBF8610-7F8D-4252-B264-DC97829D4E06}" type="presOf" srcId="{71183C7A-EBF4-4112-B645-0EA92B6ADFCC}" destId="{6294DC07-0E4F-4925-A648-E879E2476016}" srcOrd="0" destOrd="5" presId="urn:microsoft.com/office/officeart/2005/8/layout/hList1"/>
    <dgm:cxn modelId="{3AA51314-2F73-4F87-9473-AE509D972AD7}" srcId="{8632DFB2-E873-4792-941D-9A6DDF69A86C}" destId="{444EB2CF-E359-43E0-990B-649D544EC9BB}" srcOrd="0" destOrd="0" parTransId="{B4A4EECB-E479-4C1D-8952-DB85FD74047D}" sibTransId="{D8F0FC7E-5E64-42A9-A46D-4B4EF7B5688D}"/>
    <dgm:cxn modelId="{DD76D914-B8BC-4FA4-9F15-EA0ABB9230B4}" type="presOf" srcId="{247855DC-493F-467F-BE36-E3AD5DF42AF1}" destId="{6294DC07-0E4F-4925-A648-E879E2476016}" srcOrd="0" destOrd="2" presId="urn:microsoft.com/office/officeart/2005/8/layout/hList1"/>
    <dgm:cxn modelId="{86AD6D1C-DD5E-4880-9E6A-C3C84350ADCB}" srcId="{836F551F-8BE2-44BB-995A-B12FA13A20ED}" destId="{619DD836-3771-4B26-A9A2-7E2478F53F81}" srcOrd="0" destOrd="0" parTransId="{0658E5FC-1EF6-4335-9A49-53F1EC017AE2}" sibTransId="{3AD81066-DBE1-4D7F-AE09-9394BF845725}"/>
    <dgm:cxn modelId="{4F632230-534D-48C7-9163-0390A88CADCF}" type="presOf" srcId="{7164AFE8-6C4B-43F1-87C8-1808C3FC9ED2}" destId="{6294DC07-0E4F-4925-A648-E879E2476016}" srcOrd="0" destOrd="3" presId="urn:microsoft.com/office/officeart/2005/8/layout/hList1"/>
    <dgm:cxn modelId="{809C9C33-2302-4824-BF47-AB4E2B4BF8DD}" srcId="{836F551F-8BE2-44BB-995A-B12FA13A20ED}" destId="{734EFCE6-83E5-47EB-9710-F0AF245F01FD}" srcOrd="1" destOrd="0" parTransId="{E5825A32-5249-4D6D-B456-01313E1C8255}" sibTransId="{D0F51194-B92B-4D3E-8A2F-B69E8AF39FF9}"/>
    <dgm:cxn modelId="{3F8DD045-8CB1-47AB-90BC-3EBFB718EB83}" type="presOf" srcId="{4A4E8CB0-10C9-4A7D-8B69-66E58D160C1B}" destId="{759EDDB9-B4DF-43F5-8706-4370A076AF87}" srcOrd="0" destOrd="2" presId="urn:microsoft.com/office/officeart/2005/8/layout/hList1"/>
    <dgm:cxn modelId="{ADAD2147-CC6D-4C6D-BC06-CB6FE590145C}" srcId="{247855DC-493F-467F-BE36-E3AD5DF42AF1}" destId="{7164AFE8-6C4B-43F1-87C8-1808C3FC9ED2}" srcOrd="0" destOrd="0" parTransId="{A0DA77E8-0400-4C93-BED0-954FAA84798E}" sibTransId="{9F75E032-1394-40CA-89BC-15E6C47ADFA1}"/>
    <dgm:cxn modelId="{33941C49-3FCA-4C4D-BF2B-CB7E39DF406B}" type="presOf" srcId="{DC7368B7-A64B-4E2D-A668-FB072F1B3B1C}" destId="{6294DC07-0E4F-4925-A648-E879E2476016}" srcOrd="0" destOrd="6" presId="urn:microsoft.com/office/officeart/2005/8/layout/hList1"/>
    <dgm:cxn modelId="{C51FDA49-46EE-4054-A433-E1D8203F4DB6}" type="presOf" srcId="{EBD7FC48-BC9B-4D8F-9970-7FBF9610B6B7}" destId="{759EDDB9-B4DF-43F5-8706-4370A076AF87}" srcOrd="0" destOrd="3" presId="urn:microsoft.com/office/officeart/2005/8/layout/hList1"/>
    <dgm:cxn modelId="{FD0EFF4B-4EFA-40FA-8F17-D10C6E546375}" srcId="{B9BF3D9C-54B0-4F23-929A-D1C2E75C1ABF}" destId="{7EC93C05-66E2-458F-843F-70DD6500B5D5}" srcOrd="0" destOrd="0" parTransId="{7AA00BED-FFCD-48E0-997F-A1BE0A2FB9D4}" sibTransId="{9FBF0E88-CF06-4531-91A1-48109EE194ED}"/>
    <dgm:cxn modelId="{B451534F-BBB2-4173-980A-11B6723FDF4A}" type="presOf" srcId="{B9BF3D9C-54B0-4F23-929A-D1C2E75C1ABF}" destId="{F3607FC0-69B8-493A-878D-A34B9E06466C}" srcOrd="0" destOrd="0" presId="urn:microsoft.com/office/officeart/2005/8/layout/hList1"/>
    <dgm:cxn modelId="{8BCDC772-6FAD-4DD7-8BED-CE119B788DF5}" type="presOf" srcId="{881B68BA-DE27-4CA4-B99B-6CB27CD2E40A}" destId="{6294DC07-0E4F-4925-A648-E879E2476016}" srcOrd="0" destOrd="4" presId="urn:microsoft.com/office/officeart/2005/8/layout/hList1"/>
    <dgm:cxn modelId="{7275067F-6295-4667-8909-289FF70BD993}" type="presOf" srcId="{734EFCE6-83E5-47EB-9710-F0AF245F01FD}" destId="{759EDDB9-B4DF-43F5-8706-4370A076AF87}" srcOrd="0" destOrd="1" presId="urn:microsoft.com/office/officeart/2005/8/layout/hList1"/>
    <dgm:cxn modelId="{CF4E3591-F319-4A17-8302-CFDC9E6F347C}" srcId="{7EC93C05-66E2-458F-843F-70DD6500B5D5}" destId="{881B68BA-DE27-4CA4-B99B-6CB27CD2E40A}" srcOrd="2" destOrd="0" parTransId="{0CA1D161-1C32-450E-B3FB-F79685D1EFB5}" sibTransId="{34F1C403-8E07-4FB4-BF92-9652F4B93D04}"/>
    <dgm:cxn modelId="{64750895-9725-49FE-AD98-5D07C5FC3873}" type="presOf" srcId="{619DD836-3771-4B26-A9A2-7E2478F53F81}" destId="{759EDDB9-B4DF-43F5-8706-4370A076AF87}" srcOrd="0" destOrd="0" presId="urn:microsoft.com/office/officeart/2005/8/layout/hList1"/>
    <dgm:cxn modelId="{9EC3169E-1938-4EC5-9924-A8B0A11002F1}" type="presOf" srcId="{836F551F-8BE2-44BB-995A-B12FA13A20ED}" destId="{72729DBB-F31B-49AF-B75B-35951BAFC04B}" srcOrd="0" destOrd="0" presId="urn:microsoft.com/office/officeart/2005/8/layout/hList1"/>
    <dgm:cxn modelId="{E12DEA9E-5230-4E96-8AC3-565A99C01E28}" srcId="{B9BF3D9C-54B0-4F23-929A-D1C2E75C1ABF}" destId="{836F551F-8BE2-44BB-995A-B12FA13A20ED}" srcOrd="1" destOrd="0" parTransId="{8191856D-0F86-4FED-9A92-80CEEF1CB6E4}" sibTransId="{960260C4-3960-44A1-BC09-DF7A2510ABC7}"/>
    <dgm:cxn modelId="{32BFCBA0-37C5-4835-823F-F43054477875}" type="presOf" srcId="{7EC93C05-66E2-458F-843F-70DD6500B5D5}" destId="{C299A283-416E-4087-A6D2-A132CF9D0839}" srcOrd="0" destOrd="0" presId="urn:microsoft.com/office/officeart/2005/8/layout/hList1"/>
    <dgm:cxn modelId="{25A27AA1-0AB8-48BA-B80C-F76A9642DD1C}" srcId="{881B68BA-DE27-4CA4-B99B-6CB27CD2E40A}" destId="{71183C7A-EBF4-4112-B645-0EA92B6ADFCC}" srcOrd="0" destOrd="0" parTransId="{9664065D-F0B8-410B-B7AF-218A4A9BA9BA}" sibTransId="{8A8EE76F-FEC6-40EF-A55D-36A06C42EDD0}"/>
    <dgm:cxn modelId="{064896A9-D3BA-40F2-BF91-6C9FABD68F83}" type="presOf" srcId="{E3C98E61-01FF-4960-BA83-85465BE0C7EA}" destId="{6294DC07-0E4F-4925-A648-E879E2476016}" srcOrd="0" destOrd="7" presId="urn:microsoft.com/office/officeart/2005/8/layout/hList1"/>
    <dgm:cxn modelId="{27DE4FB0-3984-41BD-8E08-324B9B21362A}" srcId="{7EC93C05-66E2-458F-843F-70DD6500B5D5}" destId="{8632DFB2-E873-4792-941D-9A6DDF69A86C}" srcOrd="0" destOrd="0" parTransId="{40D97FF4-6160-4318-B509-6322CD7C40EB}" sibTransId="{49C476AA-25A4-42D6-8D68-6E5F12B5DB06}"/>
    <dgm:cxn modelId="{DA8FD6BC-1A84-4208-8C51-9905ACDA0066}" srcId="{836F551F-8BE2-44BB-995A-B12FA13A20ED}" destId="{4A4E8CB0-10C9-4A7D-8B69-66E58D160C1B}" srcOrd="2" destOrd="0" parTransId="{7CEBA78C-AB8C-412A-9D2C-CB3AC4C299C1}" sibTransId="{928A58E5-543B-452D-86D2-A50394AE9516}"/>
    <dgm:cxn modelId="{C92E13E1-3FDE-444B-984C-1CCB0F430ADF}" srcId="{7EC93C05-66E2-458F-843F-70DD6500B5D5}" destId="{DC7368B7-A64B-4E2D-A668-FB072F1B3B1C}" srcOrd="3" destOrd="0" parTransId="{7ADAD957-1425-425F-9344-B5BCE9702C71}" sibTransId="{77FD9BD4-9D4E-40C3-9956-A2A4EF4D3205}"/>
    <dgm:cxn modelId="{FD06F8E2-2932-46B4-9789-CA6FAC27AE8E}" srcId="{DC7368B7-A64B-4E2D-A668-FB072F1B3B1C}" destId="{E3C98E61-01FF-4960-BA83-85465BE0C7EA}" srcOrd="0" destOrd="0" parTransId="{92AD3F4C-1DA9-4169-81EB-38E57D0A7FF1}" sibTransId="{24CA9E38-4510-46F0-A0B7-053E0CC63062}"/>
    <dgm:cxn modelId="{BEE61AEB-5EF1-4FC9-A726-058E2A2B0C6C}" type="presOf" srcId="{444EB2CF-E359-43E0-990B-649D544EC9BB}" destId="{6294DC07-0E4F-4925-A648-E879E2476016}" srcOrd="0" destOrd="1" presId="urn:microsoft.com/office/officeart/2005/8/layout/hList1"/>
    <dgm:cxn modelId="{7DCF8BEE-E0D3-4FC5-A456-A2E4A1A62F99}" srcId="{7EC93C05-66E2-458F-843F-70DD6500B5D5}" destId="{247855DC-493F-467F-BE36-E3AD5DF42AF1}" srcOrd="1" destOrd="0" parTransId="{66F8F423-B614-467A-AFB0-6CCD981F4F0F}" sibTransId="{545D19D0-308E-4E7B-84DC-8C2B7108FE73}"/>
    <dgm:cxn modelId="{A525C869-1184-4E61-A492-5D856C0AE744}" type="presParOf" srcId="{F3607FC0-69B8-493A-878D-A34B9E06466C}" destId="{C0140682-561C-4B9E-BC06-E9E3FF865C1A}" srcOrd="0" destOrd="0" presId="urn:microsoft.com/office/officeart/2005/8/layout/hList1"/>
    <dgm:cxn modelId="{17EFC82D-6C4F-441A-BAD6-54B33E78211F}" type="presParOf" srcId="{C0140682-561C-4B9E-BC06-E9E3FF865C1A}" destId="{C299A283-416E-4087-A6D2-A132CF9D0839}" srcOrd="0" destOrd="0" presId="urn:microsoft.com/office/officeart/2005/8/layout/hList1"/>
    <dgm:cxn modelId="{ADB21B14-58A7-4017-B654-D2B952CBA0BD}" type="presParOf" srcId="{C0140682-561C-4B9E-BC06-E9E3FF865C1A}" destId="{6294DC07-0E4F-4925-A648-E879E2476016}" srcOrd="1" destOrd="0" presId="urn:microsoft.com/office/officeart/2005/8/layout/hList1"/>
    <dgm:cxn modelId="{B76C61B5-7439-4525-A087-F8DDF24F7E9B}" type="presParOf" srcId="{F3607FC0-69B8-493A-878D-A34B9E06466C}" destId="{D3BB7D5E-F2A1-4733-BEF9-4E4D546F43DE}" srcOrd="1" destOrd="0" presId="urn:microsoft.com/office/officeart/2005/8/layout/hList1"/>
    <dgm:cxn modelId="{22AF0970-7D11-47A4-BC03-BC793DFA5847}" type="presParOf" srcId="{F3607FC0-69B8-493A-878D-A34B9E06466C}" destId="{70E99829-D816-4F2C-A04A-22B5D2929F95}" srcOrd="2" destOrd="0" presId="urn:microsoft.com/office/officeart/2005/8/layout/hList1"/>
    <dgm:cxn modelId="{220B24F2-CDBE-4661-8C08-495CD3EBDBB5}" type="presParOf" srcId="{70E99829-D816-4F2C-A04A-22B5D2929F95}" destId="{72729DBB-F31B-49AF-B75B-35951BAFC04B}" srcOrd="0" destOrd="0" presId="urn:microsoft.com/office/officeart/2005/8/layout/hList1"/>
    <dgm:cxn modelId="{A1EDDBF3-8327-44E4-A91C-4AA52AE66249}" type="presParOf" srcId="{70E99829-D816-4F2C-A04A-22B5D2929F95}" destId="{759EDDB9-B4DF-43F5-8706-4370A076AF8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05FE5A-3832-4EEB-9EB1-0E9425DF52E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1E74D5F-0936-42FE-AC37-5FA16681CF7E}">
      <dgm:prSet/>
      <dgm:spPr/>
      <dgm:t>
        <a:bodyPr/>
        <a:lstStyle/>
        <a:p>
          <a:r>
            <a:rPr lang="es-ES"/>
            <a:t>Pérdida de vidas.</a:t>
          </a:r>
          <a:endParaRPr lang="en-US"/>
        </a:p>
      </dgm:t>
    </dgm:pt>
    <dgm:pt modelId="{E0362171-4057-4EF5-A796-6A73190D053D}" type="parTrans" cxnId="{FBCED50D-719F-47C4-95F0-541DFD3C23CD}">
      <dgm:prSet/>
      <dgm:spPr/>
      <dgm:t>
        <a:bodyPr/>
        <a:lstStyle/>
        <a:p>
          <a:endParaRPr lang="en-US"/>
        </a:p>
      </dgm:t>
    </dgm:pt>
    <dgm:pt modelId="{E6E8D776-6675-4127-93C2-8F1AC3DAC565}" type="sibTrans" cxnId="{FBCED50D-719F-47C4-95F0-541DFD3C23CD}">
      <dgm:prSet/>
      <dgm:spPr/>
      <dgm:t>
        <a:bodyPr/>
        <a:lstStyle/>
        <a:p>
          <a:endParaRPr lang="en-US"/>
        </a:p>
      </dgm:t>
    </dgm:pt>
    <dgm:pt modelId="{1C6B6DAA-A196-4B59-B39B-92BBB6B36794}">
      <dgm:prSet/>
      <dgm:spPr/>
      <dgm:t>
        <a:bodyPr/>
        <a:lstStyle/>
        <a:p>
          <a:r>
            <a:rPr lang="es-ES"/>
            <a:t>Daños generalizados en la sociedad y economía.</a:t>
          </a:r>
          <a:endParaRPr lang="en-US"/>
        </a:p>
      </dgm:t>
    </dgm:pt>
    <dgm:pt modelId="{5A3730FD-D817-42F9-9831-083BF42292B9}" type="parTrans" cxnId="{13AC6E74-EB27-4D4A-A057-5BD7639396B4}">
      <dgm:prSet/>
      <dgm:spPr/>
      <dgm:t>
        <a:bodyPr/>
        <a:lstStyle/>
        <a:p>
          <a:endParaRPr lang="en-US"/>
        </a:p>
      </dgm:t>
    </dgm:pt>
    <dgm:pt modelId="{149447AE-44AF-4803-9290-F97F997ED2AA}" type="sibTrans" cxnId="{13AC6E74-EB27-4D4A-A057-5BD7639396B4}">
      <dgm:prSet/>
      <dgm:spPr/>
      <dgm:t>
        <a:bodyPr/>
        <a:lstStyle/>
        <a:p>
          <a:endParaRPr lang="en-US"/>
        </a:p>
      </dgm:t>
    </dgm:pt>
    <dgm:pt modelId="{416758F6-9D0A-4792-9287-9267A7B97351}">
      <dgm:prSet/>
      <dgm:spPr/>
      <dgm:t>
        <a:bodyPr/>
        <a:lstStyle/>
        <a:p>
          <a:r>
            <a:rPr lang="es-ES"/>
            <a:t>Falta de servicios y productos básicos.</a:t>
          </a:r>
          <a:endParaRPr lang="en-US"/>
        </a:p>
      </dgm:t>
    </dgm:pt>
    <dgm:pt modelId="{FFDDA469-8A01-4E44-9DAE-9662C6B8EA47}" type="parTrans" cxnId="{9C6CE937-DFB4-4EB7-8D46-56A5AD8EAF97}">
      <dgm:prSet/>
      <dgm:spPr/>
      <dgm:t>
        <a:bodyPr/>
        <a:lstStyle/>
        <a:p>
          <a:endParaRPr lang="en-US"/>
        </a:p>
      </dgm:t>
    </dgm:pt>
    <dgm:pt modelId="{8E201E95-DDDC-47B7-8CBB-3937C0A366B7}" type="sibTrans" cxnId="{9C6CE937-DFB4-4EB7-8D46-56A5AD8EAF97}">
      <dgm:prSet/>
      <dgm:spPr/>
      <dgm:t>
        <a:bodyPr/>
        <a:lstStyle/>
        <a:p>
          <a:endParaRPr lang="en-US"/>
        </a:p>
      </dgm:t>
    </dgm:pt>
    <dgm:pt modelId="{1B8D6CA6-26F4-4DFC-8EE4-C5410309F9D6}">
      <dgm:prSet/>
      <dgm:spPr/>
      <dgm:t>
        <a:bodyPr/>
        <a:lstStyle/>
        <a:p>
          <a:r>
            <a:rPr lang="es-ES"/>
            <a:t>Aumento de la violencia/saqueos, etc.</a:t>
          </a:r>
          <a:endParaRPr lang="en-US"/>
        </a:p>
      </dgm:t>
    </dgm:pt>
    <dgm:pt modelId="{86893CA3-C8CE-432F-AB6B-EA2D927BD5C0}" type="parTrans" cxnId="{699065CC-DF53-4759-A5CF-A252AA137C65}">
      <dgm:prSet/>
      <dgm:spPr/>
      <dgm:t>
        <a:bodyPr/>
        <a:lstStyle/>
        <a:p>
          <a:endParaRPr lang="en-US"/>
        </a:p>
      </dgm:t>
    </dgm:pt>
    <dgm:pt modelId="{CE033EC3-432C-49BC-A7BD-6FA80C674D0A}" type="sibTrans" cxnId="{699065CC-DF53-4759-A5CF-A252AA137C65}">
      <dgm:prSet/>
      <dgm:spPr/>
      <dgm:t>
        <a:bodyPr/>
        <a:lstStyle/>
        <a:p>
          <a:endParaRPr lang="en-US"/>
        </a:p>
      </dgm:t>
    </dgm:pt>
    <dgm:pt modelId="{21D6A827-FE19-4313-ADB3-E32357ED16A0}">
      <dgm:prSet/>
      <dgm:spPr/>
      <dgm:t>
        <a:bodyPr/>
        <a:lstStyle/>
        <a:p>
          <a:r>
            <a:rPr lang="es-ES"/>
            <a:t>Desplazamientos de poblaciones.</a:t>
          </a:r>
          <a:endParaRPr lang="en-US"/>
        </a:p>
      </dgm:t>
    </dgm:pt>
    <dgm:pt modelId="{66A12557-BC46-4E23-8954-B670637DDB84}" type="parTrans" cxnId="{36D750EF-AEF9-401C-B238-D19500B7F7A0}">
      <dgm:prSet/>
      <dgm:spPr/>
      <dgm:t>
        <a:bodyPr/>
        <a:lstStyle/>
        <a:p>
          <a:endParaRPr lang="en-US"/>
        </a:p>
      </dgm:t>
    </dgm:pt>
    <dgm:pt modelId="{95DDB883-D905-459F-8FA1-5F65ECED10C1}" type="sibTrans" cxnId="{36D750EF-AEF9-401C-B238-D19500B7F7A0}">
      <dgm:prSet/>
      <dgm:spPr/>
      <dgm:t>
        <a:bodyPr/>
        <a:lstStyle/>
        <a:p>
          <a:endParaRPr lang="en-US"/>
        </a:p>
      </dgm:t>
    </dgm:pt>
    <dgm:pt modelId="{2697979B-BA53-4796-9EC8-1AA535C3EFDD}">
      <dgm:prSet/>
      <dgm:spPr/>
      <dgm:t>
        <a:bodyPr/>
        <a:lstStyle/>
        <a:p>
          <a:r>
            <a:rPr lang="es-ES"/>
            <a:t>Riesgos para la seguridad del personal de ayuda.</a:t>
          </a:r>
          <a:endParaRPr lang="en-US"/>
        </a:p>
      </dgm:t>
    </dgm:pt>
    <dgm:pt modelId="{6652E1A2-2EC3-4B07-8838-3CE1DCA26EBB}" type="parTrans" cxnId="{951C1FBC-BDBA-4280-BC4B-A647E6347AE7}">
      <dgm:prSet/>
      <dgm:spPr/>
      <dgm:t>
        <a:bodyPr/>
        <a:lstStyle/>
        <a:p>
          <a:endParaRPr lang="en-US"/>
        </a:p>
      </dgm:t>
    </dgm:pt>
    <dgm:pt modelId="{E9B8F46A-89E9-411E-BC2D-DD1EF00ED095}" type="sibTrans" cxnId="{951C1FBC-BDBA-4280-BC4B-A647E6347AE7}">
      <dgm:prSet/>
      <dgm:spPr/>
      <dgm:t>
        <a:bodyPr/>
        <a:lstStyle/>
        <a:p>
          <a:endParaRPr lang="en-US"/>
        </a:p>
      </dgm:t>
    </dgm:pt>
    <dgm:pt modelId="{BE0B95C3-C66F-4E42-AAF8-A3B0096F654B}" type="pres">
      <dgm:prSet presAssocID="{8505FE5A-3832-4EEB-9EB1-0E9425DF52E7}" presName="vert0" presStyleCnt="0">
        <dgm:presLayoutVars>
          <dgm:dir/>
          <dgm:animOne val="branch"/>
          <dgm:animLvl val="lvl"/>
        </dgm:presLayoutVars>
      </dgm:prSet>
      <dgm:spPr/>
    </dgm:pt>
    <dgm:pt modelId="{A25CFA37-9EC6-47C9-9738-79E1CB0D5AF7}" type="pres">
      <dgm:prSet presAssocID="{81E74D5F-0936-42FE-AC37-5FA16681CF7E}" presName="thickLine" presStyleLbl="alignNode1" presStyleIdx="0" presStyleCnt="6"/>
      <dgm:spPr/>
    </dgm:pt>
    <dgm:pt modelId="{C63295FD-19E3-4FF4-8692-8B3E8933BCCC}" type="pres">
      <dgm:prSet presAssocID="{81E74D5F-0936-42FE-AC37-5FA16681CF7E}" presName="horz1" presStyleCnt="0"/>
      <dgm:spPr/>
    </dgm:pt>
    <dgm:pt modelId="{BF437ADB-9923-4E62-BBC5-E61E26BE1A7E}" type="pres">
      <dgm:prSet presAssocID="{81E74D5F-0936-42FE-AC37-5FA16681CF7E}" presName="tx1" presStyleLbl="revTx" presStyleIdx="0" presStyleCnt="6"/>
      <dgm:spPr/>
    </dgm:pt>
    <dgm:pt modelId="{CE647A27-8FDE-4D06-B283-88C64E32DAF0}" type="pres">
      <dgm:prSet presAssocID="{81E74D5F-0936-42FE-AC37-5FA16681CF7E}" presName="vert1" presStyleCnt="0"/>
      <dgm:spPr/>
    </dgm:pt>
    <dgm:pt modelId="{81AAE4DA-89E7-4A70-9832-9C3A077CB7B4}" type="pres">
      <dgm:prSet presAssocID="{1C6B6DAA-A196-4B59-B39B-92BBB6B36794}" presName="thickLine" presStyleLbl="alignNode1" presStyleIdx="1" presStyleCnt="6"/>
      <dgm:spPr/>
    </dgm:pt>
    <dgm:pt modelId="{BE7BEA4C-AE9F-42E7-ABF5-567BFA06E3FC}" type="pres">
      <dgm:prSet presAssocID="{1C6B6DAA-A196-4B59-B39B-92BBB6B36794}" presName="horz1" presStyleCnt="0"/>
      <dgm:spPr/>
    </dgm:pt>
    <dgm:pt modelId="{3CAA8E57-7859-4315-84DD-383AE1B95017}" type="pres">
      <dgm:prSet presAssocID="{1C6B6DAA-A196-4B59-B39B-92BBB6B36794}" presName="tx1" presStyleLbl="revTx" presStyleIdx="1" presStyleCnt="6"/>
      <dgm:spPr/>
    </dgm:pt>
    <dgm:pt modelId="{86B91F4C-F1F9-4F3B-A0D1-B51AA611BC2A}" type="pres">
      <dgm:prSet presAssocID="{1C6B6DAA-A196-4B59-B39B-92BBB6B36794}" presName="vert1" presStyleCnt="0"/>
      <dgm:spPr/>
    </dgm:pt>
    <dgm:pt modelId="{40810EEC-D763-4DBA-9E3F-F2A4B87A3487}" type="pres">
      <dgm:prSet presAssocID="{416758F6-9D0A-4792-9287-9267A7B97351}" presName="thickLine" presStyleLbl="alignNode1" presStyleIdx="2" presStyleCnt="6"/>
      <dgm:spPr/>
    </dgm:pt>
    <dgm:pt modelId="{A947CA94-F670-4C25-B6D1-50336CE7819C}" type="pres">
      <dgm:prSet presAssocID="{416758F6-9D0A-4792-9287-9267A7B97351}" presName="horz1" presStyleCnt="0"/>
      <dgm:spPr/>
    </dgm:pt>
    <dgm:pt modelId="{A86527E0-B8CF-45DB-B4AA-FDF45B542032}" type="pres">
      <dgm:prSet presAssocID="{416758F6-9D0A-4792-9287-9267A7B97351}" presName="tx1" presStyleLbl="revTx" presStyleIdx="2" presStyleCnt="6"/>
      <dgm:spPr/>
    </dgm:pt>
    <dgm:pt modelId="{509848A7-2930-4D42-8BBB-25A2758C348C}" type="pres">
      <dgm:prSet presAssocID="{416758F6-9D0A-4792-9287-9267A7B97351}" presName="vert1" presStyleCnt="0"/>
      <dgm:spPr/>
    </dgm:pt>
    <dgm:pt modelId="{60A7B3B7-A290-4509-9319-6DF483AAE79A}" type="pres">
      <dgm:prSet presAssocID="{1B8D6CA6-26F4-4DFC-8EE4-C5410309F9D6}" presName="thickLine" presStyleLbl="alignNode1" presStyleIdx="3" presStyleCnt="6"/>
      <dgm:spPr/>
    </dgm:pt>
    <dgm:pt modelId="{4CEFFC39-A691-441B-87DC-82D31FF02C5A}" type="pres">
      <dgm:prSet presAssocID="{1B8D6CA6-26F4-4DFC-8EE4-C5410309F9D6}" presName="horz1" presStyleCnt="0"/>
      <dgm:spPr/>
    </dgm:pt>
    <dgm:pt modelId="{35D8CB8D-72FF-4BFE-B41E-DC39CFD43309}" type="pres">
      <dgm:prSet presAssocID="{1B8D6CA6-26F4-4DFC-8EE4-C5410309F9D6}" presName="tx1" presStyleLbl="revTx" presStyleIdx="3" presStyleCnt="6"/>
      <dgm:spPr/>
    </dgm:pt>
    <dgm:pt modelId="{CA6CEFB1-E278-4C76-B733-FB56A0E26341}" type="pres">
      <dgm:prSet presAssocID="{1B8D6CA6-26F4-4DFC-8EE4-C5410309F9D6}" presName="vert1" presStyleCnt="0"/>
      <dgm:spPr/>
    </dgm:pt>
    <dgm:pt modelId="{3C47FD89-C23F-4455-B961-4F074AA90A7E}" type="pres">
      <dgm:prSet presAssocID="{21D6A827-FE19-4313-ADB3-E32357ED16A0}" presName="thickLine" presStyleLbl="alignNode1" presStyleIdx="4" presStyleCnt="6"/>
      <dgm:spPr/>
    </dgm:pt>
    <dgm:pt modelId="{9E2A9DB7-9F36-4B82-A5F0-1FB1FF9C6E34}" type="pres">
      <dgm:prSet presAssocID="{21D6A827-FE19-4313-ADB3-E32357ED16A0}" presName="horz1" presStyleCnt="0"/>
      <dgm:spPr/>
    </dgm:pt>
    <dgm:pt modelId="{68ADEABE-4354-4A79-9298-935C64781F9E}" type="pres">
      <dgm:prSet presAssocID="{21D6A827-FE19-4313-ADB3-E32357ED16A0}" presName="tx1" presStyleLbl="revTx" presStyleIdx="4" presStyleCnt="6"/>
      <dgm:spPr/>
    </dgm:pt>
    <dgm:pt modelId="{DBAB9B79-4C7D-419C-8CA4-935675E374A4}" type="pres">
      <dgm:prSet presAssocID="{21D6A827-FE19-4313-ADB3-E32357ED16A0}" presName="vert1" presStyleCnt="0"/>
      <dgm:spPr/>
    </dgm:pt>
    <dgm:pt modelId="{BECE4D51-D15B-4B36-ADE1-85C7A1A62F79}" type="pres">
      <dgm:prSet presAssocID="{2697979B-BA53-4796-9EC8-1AA535C3EFDD}" presName="thickLine" presStyleLbl="alignNode1" presStyleIdx="5" presStyleCnt="6"/>
      <dgm:spPr/>
    </dgm:pt>
    <dgm:pt modelId="{D2D71EFB-B6D5-4733-9AE3-D00B40D25584}" type="pres">
      <dgm:prSet presAssocID="{2697979B-BA53-4796-9EC8-1AA535C3EFDD}" presName="horz1" presStyleCnt="0"/>
      <dgm:spPr/>
    </dgm:pt>
    <dgm:pt modelId="{3E2D8A33-8FE1-42E4-A43E-E35EBB3A3112}" type="pres">
      <dgm:prSet presAssocID="{2697979B-BA53-4796-9EC8-1AA535C3EFDD}" presName="tx1" presStyleLbl="revTx" presStyleIdx="5" presStyleCnt="6"/>
      <dgm:spPr/>
    </dgm:pt>
    <dgm:pt modelId="{84ED4117-95F9-408D-9CB7-7A7BA2D73E93}" type="pres">
      <dgm:prSet presAssocID="{2697979B-BA53-4796-9EC8-1AA535C3EFDD}" presName="vert1" presStyleCnt="0"/>
      <dgm:spPr/>
    </dgm:pt>
  </dgm:ptLst>
  <dgm:cxnLst>
    <dgm:cxn modelId="{FBCED50D-719F-47C4-95F0-541DFD3C23CD}" srcId="{8505FE5A-3832-4EEB-9EB1-0E9425DF52E7}" destId="{81E74D5F-0936-42FE-AC37-5FA16681CF7E}" srcOrd="0" destOrd="0" parTransId="{E0362171-4057-4EF5-A796-6A73190D053D}" sibTransId="{E6E8D776-6675-4127-93C2-8F1AC3DAC565}"/>
    <dgm:cxn modelId="{6B5D6E15-D23F-4B66-8BF5-B2C59A33246B}" type="presOf" srcId="{1B8D6CA6-26F4-4DFC-8EE4-C5410309F9D6}" destId="{35D8CB8D-72FF-4BFE-B41E-DC39CFD43309}" srcOrd="0" destOrd="0" presId="urn:microsoft.com/office/officeart/2008/layout/LinedList"/>
    <dgm:cxn modelId="{693A2427-FB77-46E7-9D72-3C1A742C5D3F}" type="presOf" srcId="{2697979B-BA53-4796-9EC8-1AA535C3EFDD}" destId="{3E2D8A33-8FE1-42E4-A43E-E35EBB3A3112}" srcOrd="0" destOrd="0" presId="urn:microsoft.com/office/officeart/2008/layout/LinedList"/>
    <dgm:cxn modelId="{9C6CE937-DFB4-4EB7-8D46-56A5AD8EAF97}" srcId="{8505FE5A-3832-4EEB-9EB1-0E9425DF52E7}" destId="{416758F6-9D0A-4792-9287-9267A7B97351}" srcOrd="2" destOrd="0" parTransId="{FFDDA469-8A01-4E44-9DAE-9662C6B8EA47}" sibTransId="{8E201E95-DDDC-47B7-8CBB-3937C0A366B7}"/>
    <dgm:cxn modelId="{4E5F0A67-E3C2-47D2-9676-D7B2649B51D4}" type="presOf" srcId="{81E74D5F-0936-42FE-AC37-5FA16681CF7E}" destId="{BF437ADB-9923-4E62-BBC5-E61E26BE1A7E}" srcOrd="0" destOrd="0" presId="urn:microsoft.com/office/officeart/2008/layout/LinedList"/>
    <dgm:cxn modelId="{13AC6E74-EB27-4D4A-A057-5BD7639396B4}" srcId="{8505FE5A-3832-4EEB-9EB1-0E9425DF52E7}" destId="{1C6B6DAA-A196-4B59-B39B-92BBB6B36794}" srcOrd="1" destOrd="0" parTransId="{5A3730FD-D817-42F9-9831-083BF42292B9}" sibTransId="{149447AE-44AF-4803-9290-F97F997ED2AA}"/>
    <dgm:cxn modelId="{73CC3D96-8F3B-41BA-81E3-34243ED29A0B}" type="presOf" srcId="{1C6B6DAA-A196-4B59-B39B-92BBB6B36794}" destId="{3CAA8E57-7859-4315-84DD-383AE1B95017}" srcOrd="0" destOrd="0" presId="urn:microsoft.com/office/officeart/2008/layout/LinedList"/>
    <dgm:cxn modelId="{951C1FBC-BDBA-4280-BC4B-A647E6347AE7}" srcId="{8505FE5A-3832-4EEB-9EB1-0E9425DF52E7}" destId="{2697979B-BA53-4796-9EC8-1AA535C3EFDD}" srcOrd="5" destOrd="0" parTransId="{6652E1A2-2EC3-4B07-8838-3CE1DCA26EBB}" sibTransId="{E9B8F46A-89E9-411E-BC2D-DD1EF00ED095}"/>
    <dgm:cxn modelId="{966C41C7-0016-4747-BE4B-2544314B5FC3}" type="presOf" srcId="{416758F6-9D0A-4792-9287-9267A7B97351}" destId="{A86527E0-B8CF-45DB-B4AA-FDF45B542032}" srcOrd="0" destOrd="0" presId="urn:microsoft.com/office/officeart/2008/layout/LinedList"/>
    <dgm:cxn modelId="{CF6FD9C9-9B88-42F0-A327-28BFD7E5FCE9}" type="presOf" srcId="{21D6A827-FE19-4313-ADB3-E32357ED16A0}" destId="{68ADEABE-4354-4A79-9298-935C64781F9E}" srcOrd="0" destOrd="0" presId="urn:microsoft.com/office/officeart/2008/layout/LinedList"/>
    <dgm:cxn modelId="{699065CC-DF53-4759-A5CF-A252AA137C65}" srcId="{8505FE5A-3832-4EEB-9EB1-0E9425DF52E7}" destId="{1B8D6CA6-26F4-4DFC-8EE4-C5410309F9D6}" srcOrd="3" destOrd="0" parTransId="{86893CA3-C8CE-432F-AB6B-EA2D927BD5C0}" sibTransId="{CE033EC3-432C-49BC-A7BD-6FA80C674D0A}"/>
    <dgm:cxn modelId="{4BCAB1E0-D975-4849-9C7D-EE87D2FEFA0C}" type="presOf" srcId="{8505FE5A-3832-4EEB-9EB1-0E9425DF52E7}" destId="{BE0B95C3-C66F-4E42-AAF8-A3B0096F654B}" srcOrd="0" destOrd="0" presId="urn:microsoft.com/office/officeart/2008/layout/LinedList"/>
    <dgm:cxn modelId="{36D750EF-AEF9-401C-B238-D19500B7F7A0}" srcId="{8505FE5A-3832-4EEB-9EB1-0E9425DF52E7}" destId="{21D6A827-FE19-4313-ADB3-E32357ED16A0}" srcOrd="4" destOrd="0" parTransId="{66A12557-BC46-4E23-8954-B670637DDB84}" sibTransId="{95DDB883-D905-459F-8FA1-5F65ECED10C1}"/>
    <dgm:cxn modelId="{7835408F-8CAC-4C0F-B8A4-DAF703EE7F8F}" type="presParOf" srcId="{BE0B95C3-C66F-4E42-AAF8-A3B0096F654B}" destId="{A25CFA37-9EC6-47C9-9738-79E1CB0D5AF7}" srcOrd="0" destOrd="0" presId="urn:microsoft.com/office/officeart/2008/layout/LinedList"/>
    <dgm:cxn modelId="{BC06DC67-88A0-4737-9019-6D8996B46B16}" type="presParOf" srcId="{BE0B95C3-C66F-4E42-AAF8-A3B0096F654B}" destId="{C63295FD-19E3-4FF4-8692-8B3E8933BCCC}" srcOrd="1" destOrd="0" presId="urn:microsoft.com/office/officeart/2008/layout/LinedList"/>
    <dgm:cxn modelId="{F44974AB-7687-4F70-9FEE-A6B04AC11E52}" type="presParOf" srcId="{C63295FD-19E3-4FF4-8692-8B3E8933BCCC}" destId="{BF437ADB-9923-4E62-BBC5-E61E26BE1A7E}" srcOrd="0" destOrd="0" presId="urn:microsoft.com/office/officeart/2008/layout/LinedList"/>
    <dgm:cxn modelId="{562C9DCC-C449-4CEC-AECC-BBDB8A35A8E4}" type="presParOf" srcId="{C63295FD-19E3-4FF4-8692-8B3E8933BCCC}" destId="{CE647A27-8FDE-4D06-B283-88C64E32DAF0}" srcOrd="1" destOrd="0" presId="urn:microsoft.com/office/officeart/2008/layout/LinedList"/>
    <dgm:cxn modelId="{89881B9E-7A45-497D-AA55-E77C0C359B2A}" type="presParOf" srcId="{BE0B95C3-C66F-4E42-AAF8-A3B0096F654B}" destId="{81AAE4DA-89E7-4A70-9832-9C3A077CB7B4}" srcOrd="2" destOrd="0" presId="urn:microsoft.com/office/officeart/2008/layout/LinedList"/>
    <dgm:cxn modelId="{5CB359C6-A71D-4B18-8239-B60071B3ACDD}" type="presParOf" srcId="{BE0B95C3-C66F-4E42-AAF8-A3B0096F654B}" destId="{BE7BEA4C-AE9F-42E7-ABF5-567BFA06E3FC}" srcOrd="3" destOrd="0" presId="urn:microsoft.com/office/officeart/2008/layout/LinedList"/>
    <dgm:cxn modelId="{427FAC83-339E-4D69-B506-8C703D1F1E39}" type="presParOf" srcId="{BE7BEA4C-AE9F-42E7-ABF5-567BFA06E3FC}" destId="{3CAA8E57-7859-4315-84DD-383AE1B95017}" srcOrd="0" destOrd="0" presId="urn:microsoft.com/office/officeart/2008/layout/LinedList"/>
    <dgm:cxn modelId="{D9480185-34FA-4FA4-A570-F3159A3815BA}" type="presParOf" srcId="{BE7BEA4C-AE9F-42E7-ABF5-567BFA06E3FC}" destId="{86B91F4C-F1F9-4F3B-A0D1-B51AA611BC2A}" srcOrd="1" destOrd="0" presId="urn:microsoft.com/office/officeart/2008/layout/LinedList"/>
    <dgm:cxn modelId="{382184C3-B7E8-42B4-BAF2-FFD72C116945}" type="presParOf" srcId="{BE0B95C3-C66F-4E42-AAF8-A3B0096F654B}" destId="{40810EEC-D763-4DBA-9E3F-F2A4B87A3487}" srcOrd="4" destOrd="0" presId="urn:microsoft.com/office/officeart/2008/layout/LinedList"/>
    <dgm:cxn modelId="{44E8EA3B-F5DA-48E6-B55E-4E7FB7EAB74D}" type="presParOf" srcId="{BE0B95C3-C66F-4E42-AAF8-A3B0096F654B}" destId="{A947CA94-F670-4C25-B6D1-50336CE7819C}" srcOrd="5" destOrd="0" presId="urn:microsoft.com/office/officeart/2008/layout/LinedList"/>
    <dgm:cxn modelId="{DB645275-4F8F-4F14-9F63-1B5BED1BB85E}" type="presParOf" srcId="{A947CA94-F670-4C25-B6D1-50336CE7819C}" destId="{A86527E0-B8CF-45DB-B4AA-FDF45B542032}" srcOrd="0" destOrd="0" presId="urn:microsoft.com/office/officeart/2008/layout/LinedList"/>
    <dgm:cxn modelId="{359AC63A-3232-4B11-8B5E-5AD06A738DD5}" type="presParOf" srcId="{A947CA94-F670-4C25-B6D1-50336CE7819C}" destId="{509848A7-2930-4D42-8BBB-25A2758C348C}" srcOrd="1" destOrd="0" presId="urn:microsoft.com/office/officeart/2008/layout/LinedList"/>
    <dgm:cxn modelId="{C22F94E4-00F5-4BB7-93A9-EF91FCEDCF55}" type="presParOf" srcId="{BE0B95C3-C66F-4E42-AAF8-A3B0096F654B}" destId="{60A7B3B7-A290-4509-9319-6DF483AAE79A}" srcOrd="6" destOrd="0" presId="urn:microsoft.com/office/officeart/2008/layout/LinedList"/>
    <dgm:cxn modelId="{FC5A64A6-8F34-42ED-836E-65462487C299}" type="presParOf" srcId="{BE0B95C3-C66F-4E42-AAF8-A3B0096F654B}" destId="{4CEFFC39-A691-441B-87DC-82D31FF02C5A}" srcOrd="7" destOrd="0" presId="urn:microsoft.com/office/officeart/2008/layout/LinedList"/>
    <dgm:cxn modelId="{3894ECC5-79E2-4527-A268-F15ED41D7A6A}" type="presParOf" srcId="{4CEFFC39-A691-441B-87DC-82D31FF02C5A}" destId="{35D8CB8D-72FF-4BFE-B41E-DC39CFD43309}" srcOrd="0" destOrd="0" presId="urn:microsoft.com/office/officeart/2008/layout/LinedList"/>
    <dgm:cxn modelId="{41C31C2A-A8DF-4EE1-A264-8A7A8F3D7A1B}" type="presParOf" srcId="{4CEFFC39-A691-441B-87DC-82D31FF02C5A}" destId="{CA6CEFB1-E278-4C76-B733-FB56A0E26341}" srcOrd="1" destOrd="0" presId="urn:microsoft.com/office/officeart/2008/layout/LinedList"/>
    <dgm:cxn modelId="{54CA1A16-2A57-42C8-B904-AC0E775C05DC}" type="presParOf" srcId="{BE0B95C3-C66F-4E42-AAF8-A3B0096F654B}" destId="{3C47FD89-C23F-4455-B961-4F074AA90A7E}" srcOrd="8" destOrd="0" presId="urn:microsoft.com/office/officeart/2008/layout/LinedList"/>
    <dgm:cxn modelId="{94F24EE0-1731-41C5-8FC0-05F137DC834A}" type="presParOf" srcId="{BE0B95C3-C66F-4E42-AAF8-A3B0096F654B}" destId="{9E2A9DB7-9F36-4B82-A5F0-1FB1FF9C6E34}" srcOrd="9" destOrd="0" presId="urn:microsoft.com/office/officeart/2008/layout/LinedList"/>
    <dgm:cxn modelId="{6C7583BB-CE3C-4823-BE1E-97D47BA714F3}" type="presParOf" srcId="{9E2A9DB7-9F36-4B82-A5F0-1FB1FF9C6E34}" destId="{68ADEABE-4354-4A79-9298-935C64781F9E}" srcOrd="0" destOrd="0" presId="urn:microsoft.com/office/officeart/2008/layout/LinedList"/>
    <dgm:cxn modelId="{A5035D0A-19F7-479F-B598-BD64D3021344}" type="presParOf" srcId="{9E2A9DB7-9F36-4B82-A5F0-1FB1FF9C6E34}" destId="{DBAB9B79-4C7D-419C-8CA4-935675E374A4}" srcOrd="1" destOrd="0" presId="urn:microsoft.com/office/officeart/2008/layout/LinedList"/>
    <dgm:cxn modelId="{C85EB1DB-BE2E-4387-8426-99663564F258}" type="presParOf" srcId="{BE0B95C3-C66F-4E42-AAF8-A3B0096F654B}" destId="{BECE4D51-D15B-4B36-ADE1-85C7A1A62F79}" srcOrd="10" destOrd="0" presId="urn:microsoft.com/office/officeart/2008/layout/LinedList"/>
    <dgm:cxn modelId="{481071E5-D975-436D-8C8D-14BA72FE5109}" type="presParOf" srcId="{BE0B95C3-C66F-4E42-AAF8-A3B0096F654B}" destId="{D2D71EFB-B6D5-4733-9AE3-D00B40D25584}" srcOrd="11" destOrd="0" presId="urn:microsoft.com/office/officeart/2008/layout/LinedList"/>
    <dgm:cxn modelId="{5218A62A-C974-46FA-8A58-41163CD654D8}" type="presParOf" srcId="{D2D71EFB-B6D5-4733-9AE3-D00B40D25584}" destId="{3E2D8A33-8FE1-42E4-A43E-E35EBB3A3112}" srcOrd="0" destOrd="0" presId="urn:microsoft.com/office/officeart/2008/layout/LinedList"/>
    <dgm:cxn modelId="{FB245DF5-875D-4121-A874-7A95699BBBA2}" type="presParOf" srcId="{D2D71EFB-B6D5-4733-9AE3-D00B40D25584}" destId="{84ED4117-95F9-408D-9CB7-7A7BA2D73E9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9A283-416E-4087-A6D2-A132CF9D0839}">
      <dsp:nvSpPr>
        <dsp:cNvPr id="0" name=""/>
        <dsp:cNvSpPr/>
      </dsp:nvSpPr>
      <dsp:spPr>
        <a:xfrm>
          <a:off x="35" y="15334"/>
          <a:ext cx="3418283" cy="1123200"/>
        </a:xfrm>
        <a:prstGeom prst="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Naturales</a:t>
          </a:r>
        </a:p>
      </dsp:txBody>
      <dsp:txXfrm>
        <a:off x="35" y="15334"/>
        <a:ext cx="3418283" cy="1123200"/>
      </dsp:txXfrm>
    </dsp:sp>
    <dsp:sp modelId="{6294DC07-0E4F-4925-A648-E879E2476016}">
      <dsp:nvSpPr>
        <dsp:cNvPr id="0" name=""/>
        <dsp:cNvSpPr/>
      </dsp:nvSpPr>
      <dsp:spPr>
        <a:xfrm>
          <a:off x="35" y="1138534"/>
          <a:ext cx="3418283" cy="2515792"/>
        </a:xfrm>
        <a:prstGeom prst="rect">
          <a:avLst/>
        </a:prstGeom>
        <a:solidFill>
          <a:srgbClr val="FFEAA7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/>
            <a:t>Atmosf</a:t>
          </a:r>
          <a:r>
            <a:rPr lang="en-US" sz="1600" b="1" kern="1200" dirty="0" err="1">
              <a:solidFill>
                <a:srgbClr val="00407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é</a:t>
          </a:r>
          <a:r>
            <a:rPr lang="en-US" sz="1600" b="1" kern="1200" dirty="0" err="1"/>
            <a:t>ricos</a:t>
          </a:r>
          <a:endParaRPr lang="en-US" sz="1600" b="1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Huracanes</a:t>
          </a:r>
          <a:r>
            <a:rPr lang="en-US" sz="1600" kern="1200" dirty="0"/>
            <a:t>, </a:t>
          </a:r>
          <a:r>
            <a:rPr lang="en-US" sz="1600" kern="1200" dirty="0" err="1"/>
            <a:t>tormentas</a:t>
          </a:r>
          <a:r>
            <a:rPr lang="en-US" sz="1600" kern="1200" dirty="0"/>
            <a:t>, </a:t>
          </a:r>
          <a:r>
            <a:rPr lang="en-US" sz="1600" kern="1200" dirty="0" err="1"/>
            <a:t>ciclones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/>
            <a:t>Hidrol</a:t>
          </a:r>
          <a:r>
            <a:rPr lang="en-US" sz="1600" b="1" kern="1200" dirty="0" err="1">
              <a:solidFill>
                <a:srgbClr val="00407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ó</a:t>
          </a:r>
          <a:r>
            <a:rPr lang="en-US" sz="1600" b="1" kern="1200" dirty="0" err="1"/>
            <a:t>gicos</a:t>
          </a:r>
          <a:endParaRPr lang="en-US" sz="1600" b="1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Inundaciones</a:t>
          </a:r>
          <a:r>
            <a:rPr lang="en-US" sz="1600" kern="1200" dirty="0"/>
            <a:t>, </a:t>
          </a:r>
          <a:r>
            <a:rPr lang="en-US" sz="1600" kern="1200" dirty="0" err="1"/>
            <a:t>sequ</a:t>
          </a:r>
          <a:r>
            <a:rPr lang="en-US" sz="1600" b="0" i="0" kern="1200" dirty="0" err="1"/>
            <a:t>í</a:t>
          </a:r>
          <a:r>
            <a:rPr lang="en-US" sz="1600" kern="1200" dirty="0" err="1"/>
            <a:t>as</a:t>
          </a:r>
          <a:r>
            <a:rPr lang="en-US" sz="1600" kern="1200" dirty="0"/>
            <a:t>, tsunamis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/>
            <a:t>Topol</a:t>
          </a:r>
          <a:r>
            <a:rPr lang="en-US" sz="1600" b="1" kern="1200" dirty="0" err="1">
              <a:solidFill>
                <a:srgbClr val="00407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ógi</a:t>
          </a:r>
          <a:r>
            <a:rPr lang="en-US" sz="1600" b="1" kern="1200" dirty="0" err="1"/>
            <a:t>cos</a:t>
          </a:r>
          <a:endParaRPr lang="en-US" sz="1600" b="1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Avalancha</a:t>
          </a:r>
          <a:r>
            <a:rPr lang="en-US" sz="1600" kern="1200" dirty="0"/>
            <a:t>, </a:t>
          </a:r>
          <a:r>
            <a:rPr lang="en-US" sz="1600" kern="1200" dirty="0" err="1"/>
            <a:t>deslizamiento</a:t>
          </a:r>
          <a:r>
            <a:rPr lang="en-US" sz="1600" kern="1200" dirty="0"/>
            <a:t>, </a:t>
          </a:r>
          <a:r>
            <a:rPr lang="en-US" sz="1600" kern="1200" dirty="0" err="1"/>
            <a:t>hundimiento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/>
            <a:t>Tel</a:t>
          </a:r>
          <a:r>
            <a:rPr lang="en-US" sz="1600" b="1" kern="1200" dirty="0" err="1">
              <a:solidFill>
                <a:srgbClr val="00407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ú</a:t>
          </a:r>
          <a:r>
            <a:rPr lang="en-US" sz="1600" b="1" kern="1200" dirty="0" err="1"/>
            <a:t>ricos</a:t>
          </a:r>
          <a:endParaRPr lang="en-US" sz="1600" b="1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Terremotos</a:t>
          </a:r>
          <a:r>
            <a:rPr lang="en-US" sz="1600" kern="1200" dirty="0"/>
            <a:t>, </a:t>
          </a:r>
          <a:r>
            <a:rPr lang="en-US" sz="1600" kern="1200" dirty="0" err="1"/>
            <a:t>erupciones</a:t>
          </a:r>
          <a:r>
            <a:rPr lang="en-US" sz="1600" kern="1200" dirty="0"/>
            <a:t> </a:t>
          </a:r>
          <a:r>
            <a:rPr lang="en-US" sz="1600" kern="1200" dirty="0" err="1"/>
            <a:t>volc</a:t>
          </a:r>
          <a:r>
            <a:rPr lang="en-US" sz="1600" b="0" i="0" kern="1200" dirty="0" err="1"/>
            <a:t>á</a:t>
          </a:r>
          <a:r>
            <a:rPr lang="en-US" sz="1600" kern="1200" dirty="0" err="1"/>
            <a:t>nicas</a:t>
          </a:r>
          <a:endParaRPr lang="en-US" sz="1600" kern="1200" dirty="0"/>
        </a:p>
      </dsp:txBody>
      <dsp:txXfrm>
        <a:off x="35" y="1138534"/>
        <a:ext cx="3418283" cy="2515792"/>
      </dsp:txXfrm>
    </dsp:sp>
    <dsp:sp modelId="{72729DBB-F31B-49AF-B75B-35951BAFC04B}">
      <dsp:nvSpPr>
        <dsp:cNvPr id="0" name=""/>
        <dsp:cNvSpPr/>
      </dsp:nvSpPr>
      <dsp:spPr>
        <a:xfrm>
          <a:off x="3896879" y="15334"/>
          <a:ext cx="3418283" cy="1123200"/>
        </a:xfrm>
        <a:prstGeom prst="rect">
          <a:avLst/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Antropol</a:t>
          </a:r>
          <a:r>
            <a:rPr lang="en-US" sz="28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óg</a:t>
          </a:r>
          <a:r>
            <a:rPr lang="en-US" sz="2800" b="1" kern="1200" dirty="0" err="1"/>
            <a:t>icos</a:t>
          </a:r>
          <a:r>
            <a:rPr lang="en-US" sz="2400" b="1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(del ser </a:t>
          </a:r>
          <a:r>
            <a:rPr lang="en-US" sz="2000" b="1" kern="1200" dirty="0" err="1"/>
            <a:t>humano</a:t>
          </a:r>
          <a:r>
            <a:rPr lang="en-US" sz="2000" b="1" kern="1200" dirty="0"/>
            <a:t>)</a:t>
          </a:r>
        </a:p>
      </dsp:txBody>
      <dsp:txXfrm>
        <a:off x="3896879" y="15334"/>
        <a:ext cx="3418283" cy="1123200"/>
      </dsp:txXfrm>
    </dsp:sp>
    <dsp:sp modelId="{759EDDB9-B4DF-43F5-8706-4370A076AF87}">
      <dsp:nvSpPr>
        <dsp:cNvPr id="0" name=""/>
        <dsp:cNvSpPr/>
      </dsp:nvSpPr>
      <dsp:spPr>
        <a:xfrm>
          <a:off x="3896879" y="1138534"/>
          <a:ext cx="3418283" cy="2515792"/>
        </a:xfrm>
        <a:prstGeom prst="rect">
          <a:avLst/>
        </a:prstGeom>
        <a:solidFill>
          <a:schemeClr val="bg1">
            <a:lumMod val="95000"/>
            <a:alpha val="89804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/>
            <a:t>Guerras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/>
            <a:t>Accidentes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/>
            <a:t>Contaminaci</a:t>
          </a:r>
          <a:r>
            <a:rPr lang="en-US" sz="2000" b="1" kern="1200" dirty="0" err="1">
              <a:solidFill>
                <a:srgbClr val="00407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ó</a:t>
          </a:r>
          <a:r>
            <a:rPr lang="en-US" sz="2000" b="1" kern="1200" dirty="0" err="1"/>
            <a:t>n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/>
            <a:t>Epidemias</a:t>
          </a:r>
          <a:endParaRPr lang="en-US" sz="2000" b="1" kern="1200" dirty="0"/>
        </a:p>
      </dsp:txBody>
      <dsp:txXfrm>
        <a:off x="3896879" y="1138534"/>
        <a:ext cx="3418283" cy="2515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CFA37-9EC6-47C9-9738-79E1CB0D5AF7}">
      <dsp:nvSpPr>
        <dsp:cNvPr id="0" name=""/>
        <dsp:cNvSpPr/>
      </dsp:nvSpPr>
      <dsp:spPr>
        <a:xfrm>
          <a:off x="0" y="2913"/>
          <a:ext cx="32146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37ADB-9923-4E62-BBC5-E61E26BE1A7E}">
      <dsp:nvSpPr>
        <dsp:cNvPr id="0" name=""/>
        <dsp:cNvSpPr/>
      </dsp:nvSpPr>
      <dsp:spPr>
        <a:xfrm>
          <a:off x="0" y="2913"/>
          <a:ext cx="3214602" cy="993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Pérdida de vidas.</a:t>
          </a:r>
          <a:endParaRPr lang="en-US" sz="2300" kern="1200"/>
        </a:p>
      </dsp:txBody>
      <dsp:txXfrm>
        <a:off x="0" y="2913"/>
        <a:ext cx="3214602" cy="993542"/>
      </dsp:txXfrm>
    </dsp:sp>
    <dsp:sp modelId="{81AAE4DA-89E7-4A70-9832-9C3A077CB7B4}">
      <dsp:nvSpPr>
        <dsp:cNvPr id="0" name=""/>
        <dsp:cNvSpPr/>
      </dsp:nvSpPr>
      <dsp:spPr>
        <a:xfrm>
          <a:off x="0" y="996456"/>
          <a:ext cx="32146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A8E57-7859-4315-84DD-383AE1B95017}">
      <dsp:nvSpPr>
        <dsp:cNvPr id="0" name=""/>
        <dsp:cNvSpPr/>
      </dsp:nvSpPr>
      <dsp:spPr>
        <a:xfrm>
          <a:off x="0" y="996456"/>
          <a:ext cx="3214602" cy="993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Daños generalizados en la sociedad y economía.</a:t>
          </a:r>
          <a:endParaRPr lang="en-US" sz="2300" kern="1200"/>
        </a:p>
      </dsp:txBody>
      <dsp:txXfrm>
        <a:off x="0" y="996456"/>
        <a:ext cx="3214602" cy="993542"/>
      </dsp:txXfrm>
    </dsp:sp>
    <dsp:sp modelId="{40810EEC-D763-4DBA-9E3F-F2A4B87A3487}">
      <dsp:nvSpPr>
        <dsp:cNvPr id="0" name=""/>
        <dsp:cNvSpPr/>
      </dsp:nvSpPr>
      <dsp:spPr>
        <a:xfrm>
          <a:off x="0" y="1989998"/>
          <a:ext cx="32146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527E0-B8CF-45DB-B4AA-FDF45B542032}">
      <dsp:nvSpPr>
        <dsp:cNvPr id="0" name=""/>
        <dsp:cNvSpPr/>
      </dsp:nvSpPr>
      <dsp:spPr>
        <a:xfrm>
          <a:off x="0" y="1989998"/>
          <a:ext cx="3214602" cy="993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Falta de servicios y productos básicos.</a:t>
          </a:r>
          <a:endParaRPr lang="en-US" sz="2300" kern="1200"/>
        </a:p>
      </dsp:txBody>
      <dsp:txXfrm>
        <a:off x="0" y="1989998"/>
        <a:ext cx="3214602" cy="993542"/>
      </dsp:txXfrm>
    </dsp:sp>
    <dsp:sp modelId="{60A7B3B7-A290-4509-9319-6DF483AAE79A}">
      <dsp:nvSpPr>
        <dsp:cNvPr id="0" name=""/>
        <dsp:cNvSpPr/>
      </dsp:nvSpPr>
      <dsp:spPr>
        <a:xfrm>
          <a:off x="0" y="2983540"/>
          <a:ext cx="32146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8CB8D-72FF-4BFE-B41E-DC39CFD43309}">
      <dsp:nvSpPr>
        <dsp:cNvPr id="0" name=""/>
        <dsp:cNvSpPr/>
      </dsp:nvSpPr>
      <dsp:spPr>
        <a:xfrm>
          <a:off x="0" y="2983541"/>
          <a:ext cx="3214602" cy="993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Aumento de la violencia/saqueos, etc.</a:t>
          </a:r>
          <a:endParaRPr lang="en-US" sz="2300" kern="1200"/>
        </a:p>
      </dsp:txBody>
      <dsp:txXfrm>
        <a:off x="0" y="2983541"/>
        <a:ext cx="3214602" cy="993542"/>
      </dsp:txXfrm>
    </dsp:sp>
    <dsp:sp modelId="{3C47FD89-C23F-4455-B961-4F074AA90A7E}">
      <dsp:nvSpPr>
        <dsp:cNvPr id="0" name=""/>
        <dsp:cNvSpPr/>
      </dsp:nvSpPr>
      <dsp:spPr>
        <a:xfrm>
          <a:off x="0" y="3977083"/>
          <a:ext cx="32146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DEABE-4354-4A79-9298-935C64781F9E}">
      <dsp:nvSpPr>
        <dsp:cNvPr id="0" name=""/>
        <dsp:cNvSpPr/>
      </dsp:nvSpPr>
      <dsp:spPr>
        <a:xfrm>
          <a:off x="0" y="3977083"/>
          <a:ext cx="3214602" cy="993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Desplazamientos de poblaciones.</a:t>
          </a:r>
          <a:endParaRPr lang="en-US" sz="2300" kern="1200"/>
        </a:p>
      </dsp:txBody>
      <dsp:txXfrm>
        <a:off x="0" y="3977083"/>
        <a:ext cx="3214602" cy="993542"/>
      </dsp:txXfrm>
    </dsp:sp>
    <dsp:sp modelId="{BECE4D51-D15B-4B36-ADE1-85C7A1A62F79}">
      <dsp:nvSpPr>
        <dsp:cNvPr id="0" name=""/>
        <dsp:cNvSpPr/>
      </dsp:nvSpPr>
      <dsp:spPr>
        <a:xfrm>
          <a:off x="0" y="4970625"/>
          <a:ext cx="32146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D8A33-8FE1-42E4-A43E-E35EBB3A3112}">
      <dsp:nvSpPr>
        <dsp:cNvPr id="0" name=""/>
        <dsp:cNvSpPr/>
      </dsp:nvSpPr>
      <dsp:spPr>
        <a:xfrm>
          <a:off x="0" y="4970625"/>
          <a:ext cx="3214602" cy="993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Riesgos para la seguridad del personal de ayuda.</a:t>
          </a:r>
          <a:endParaRPr lang="en-US" sz="2300" kern="1200"/>
        </a:p>
      </dsp:txBody>
      <dsp:txXfrm>
        <a:off x="0" y="4970625"/>
        <a:ext cx="3214602" cy="993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70900-A7A4-4E5B-8A03-1C25FF675A53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E3994-D8F4-449C-BECD-37ECC20F7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A9CB3-DB18-4612-B55D-9B7DA0B4C934}" type="slidenum">
              <a:rPr lang="en-US"/>
              <a:pPr/>
              <a:t>11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15BA6-E7D3-4458-8D08-30DAC91639F3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8578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15BA6-E7D3-4458-8D08-30DAC91639F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458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15BA6-E7D3-4458-8D08-30DAC91639F3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1079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81B1C3-E691-4A81-A1B0-8B5B43A98D41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1B1C3-E691-4A81-A1B0-8B5B43A98D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036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1682-3377-40C9-A88F-8C57CCD1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EE61B5-056E-4787-9CB5-9A572CB80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00384-105E-4142-8377-BAF1126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2111C-306F-4B05-8636-A7CA86325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4B63-9058-4BE2-B8FB-85A400D0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9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0FCD-7853-47C9-B75E-ABB902F3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48439-0235-4B0C-9622-8617CC760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6D4E-CEA7-4577-B1A9-89C22FDC1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031DC-095F-43C1-94BB-19EAE771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2B7F4-29AC-454B-8150-692C5374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4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269806-7E14-4689-A5D4-8EA655BF9F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E4D4D1-7A05-4B25-8EC7-54E441A4F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F250B-2895-4B1A-A656-277B00B8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E1C94-B3B3-4493-B9EC-C779D4356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96CC1-DF26-4F47-B84F-DE86B59DD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75166-A134-49A9-A300-8FCEF297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1FDA-AC89-4C61-9C69-F42F7A882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3DD22-112F-44DA-B2A4-191321A3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21C97-451F-413B-9FFC-004A6098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4FA3C-6401-4B32-B7DB-3DDDB67D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9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D27E6-A450-4654-9121-AF0639E8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1714C-6841-4E93-B611-05A3A8B8A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3081D-DE84-45FB-B7B5-0C5E5E9DF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C7B76-3C02-4A83-B63C-04BA1D77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0B0A0-7DA7-49EB-A700-1EDCA1E8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5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C156-67C6-4392-907B-DA99DCDF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3F47-71B5-4073-BE4A-62CDAF77D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A554C-3041-4A76-A0F9-66549C6FF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A62E4-20C0-4596-8A6E-488E96E2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AED05-82C4-41C5-BE62-3C502048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5F231-FE29-4C90-8746-1C44E498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6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FF3B-54B4-45B2-A752-33BB7B7A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FDAB0-4EF8-4168-9AA2-C4660148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0AC09-4A9B-4FA2-A907-A0AC902C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D816B-0987-456F-80F9-0C2949E42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7D631-B524-493B-9412-2B59A2EFC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C064F-CA75-4DA2-BF05-93DE2CBD2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198BE8-5FE6-4C2A-9805-25535D8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67F39-B621-4F60-9CB1-FF0DCCAC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4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6CF2F-473D-4A5B-8DA2-F68FE166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34ED3-AB67-4CE3-BBCD-4AD3D39B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98A6A-4EE1-47A9-A8B3-D4B8A1477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8CB56-10C2-48A1-8987-62651316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1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2D934D-5443-4088-8755-A0AAA9B3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F002EB-603F-4815-A35A-43627ABD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FD0F9-CD33-4F7A-94D9-1E06D40F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9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F7C2-8FF9-4320-86B7-369A3A096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44238-754F-4D68-B39B-162F002F0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7B313-82C6-4F00-8BEC-34122E2E1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066C5-F837-400C-8758-AEBEEB81B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A7EAC-CACA-457A-B272-4EF199AC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1AF25-C163-497A-9B1B-24013D049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4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5D817-1356-4913-859B-1FF6764FD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47ED00-F065-402C-929C-2C81A3E16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052B4-4A61-4732-81ED-E8C1E8843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DA6E6-6255-4D91-AEF8-0446CC6FB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84360-C4FE-45BE-B328-805C6CC0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5FFF8-A4B9-4D0E-B8A1-B7A17E18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9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A7495-DF1C-4CEA-A9B3-D9457564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09CEE-41F4-42F5-BA63-2665E446A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69B0E-4C53-41D3-B090-674652F11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852A1-D0CE-45FE-960A-0211CE13F02E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29D1E-5CBA-4A0C-A5B5-D95FBAAA1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573F6-7F7F-4A8C-B0DA-8512B5B56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A4294-C920-45DE-9C49-5D40BF0C5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8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4.png"/><Relationship Id="rId3" Type="http://schemas.openxmlformats.org/officeDocument/2006/relationships/image" Target="../media/image14.jpeg"/><Relationship Id="rId21" Type="http://schemas.openxmlformats.org/officeDocument/2006/relationships/image" Target="../media/image30.png"/><Relationship Id="rId7" Type="http://schemas.openxmlformats.org/officeDocument/2006/relationships/hyperlink" Target="http://www.worldvision.org/" TargetMode="External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5" Type="http://schemas.openxmlformats.org/officeDocument/2006/relationships/image" Target="../media/image2.jpg"/><Relationship Id="rId2" Type="http://schemas.openxmlformats.org/officeDocument/2006/relationships/hyperlink" Target="http://www.seaboardmarine.com/" TargetMode="Externa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24" Type="http://schemas.openxmlformats.org/officeDocument/2006/relationships/image" Target="../media/image33.png"/><Relationship Id="rId5" Type="http://schemas.openxmlformats.org/officeDocument/2006/relationships/hyperlink" Target="http://www.redcross.org/" TargetMode="External"/><Relationship Id="rId15" Type="http://schemas.openxmlformats.org/officeDocument/2006/relationships/image" Target="../media/image24.png"/><Relationship Id="rId23" Type="http://schemas.openxmlformats.org/officeDocument/2006/relationships/image" Target="../media/image32.jpe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Relationship Id="rId27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2.jp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4" Type="http://schemas.microsoft.com/office/2007/relationships/hdphoto" Target="../media/hdphoto3.wdp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nitingaviation.com/news/safety/the-role-of-aviation-in-humanitarian-assistance/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tudelft.nl/infrastructures/onderzoek/special-projects/airports-in-disaste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b@oaausa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3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CBEC489-4C2B-47F6-95D1-37414D8BF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24" y="1749010"/>
            <a:ext cx="3438815" cy="10356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36604699-8319-4814-A0DF-9D911700E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65" y="1500867"/>
            <a:ext cx="3416322" cy="1716701"/>
          </a:xfrm>
          <a:prstGeom prst="rect">
            <a:avLst/>
          </a:prstGeom>
        </p:spPr>
      </p:pic>
      <p:sp>
        <p:nvSpPr>
          <p:cNvPr id="42" name="Rectangle 35">
            <a:extLst>
              <a:ext uri="{FF2B5EF4-FFF2-40B4-BE49-F238E27FC236}">
                <a16:creationId xmlns:a16="http://schemas.microsoft.com/office/drawing/2014/main" id="{FC117A00-E1E3-4C50-9444-14FB2BC77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C0636E-A1D8-4167-BBC2-924C1320A247}"/>
              </a:ext>
            </a:extLst>
          </p:cNvPr>
          <p:cNvSpPr/>
          <p:nvPr/>
        </p:nvSpPr>
        <p:spPr>
          <a:xfrm>
            <a:off x="965200" y="4428318"/>
            <a:ext cx="8508512" cy="12740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Dr. Teo A. Babun</a:t>
            </a:r>
            <a:endParaRPr lang="en-US" sz="6000" b="1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57F57B-2E4A-4CAA-AC24-8C5E97D23F0D}"/>
              </a:ext>
            </a:extLst>
          </p:cNvPr>
          <p:cNvSpPr txBox="1"/>
          <p:nvPr/>
        </p:nvSpPr>
        <p:spPr>
          <a:xfrm>
            <a:off x="965200" y="5722967"/>
            <a:ext cx="8515793" cy="429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>
                <a:solidFill>
                  <a:schemeClr val="bg1"/>
                </a:solidFill>
              </a:rPr>
              <a:t>Presidente y Director Ejecutivo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A47E907-F178-42C6-8E36-138C08295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6" t="12223" r="-348" b="11111"/>
          <a:stretch/>
        </p:blipFill>
        <p:spPr>
          <a:xfrm flipH="1">
            <a:off x="-9238" y="-8713"/>
            <a:ext cx="4119419" cy="42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42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Seaboard1">
            <a:hlinkClick r:id="rId2"/>
            <a:extLst>
              <a:ext uri="{FF2B5EF4-FFF2-40B4-BE49-F238E27FC236}">
                <a16:creationId xmlns:a16="http://schemas.microsoft.com/office/drawing/2014/main" id="{0C5D47CB-C203-48E4-9A68-08F3FF73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193" y="4829563"/>
            <a:ext cx="3505988" cy="98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aersk_logo.png">
            <a:extLst>
              <a:ext uri="{FF2B5EF4-FFF2-40B4-BE49-F238E27FC236}">
                <a16:creationId xmlns:a16="http://schemas.microsoft.com/office/drawing/2014/main" id="{B294B61D-B193-4C34-A4BB-7B44B494C6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7361" y="2378783"/>
            <a:ext cx="2809366" cy="63390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RedCross1">
            <a:hlinkClick r:id="rId5"/>
            <a:extLst>
              <a:ext uri="{FF2B5EF4-FFF2-40B4-BE49-F238E27FC236}">
                <a16:creationId xmlns:a16="http://schemas.microsoft.com/office/drawing/2014/main" id="{3B5E5BCB-7F8D-43CB-8E85-4C8C1FCD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2661" y="4567185"/>
            <a:ext cx="2106938" cy="131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7" descr="WorldVision3">
            <a:hlinkClick r:id="rId7"/>
            <a:extLst>
              <a:ext uri="{FF2B5EF4-FFF2-40B4-BE49-F238E27FC236}">
                <a16:creationId xmlns:a16="http://schemas.microsoft.com/office/drawing/2014/main" id="{446421D0-D4DD-45BE-9CAD-BFBC7CF15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7013" y="5758689"/>
            <a:ext cx="2793644" cy="104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 descr="LOGO NEWFTCPRLOGO-blue">
            <a:extLst>
              <a:ext uri="{FF2B5EF4-FFF2-40B4-BE49-F238E27FC236}">
                <a16:creationId xmlns:a16="http://schemas.microsoft.com/office/drawing/2014/main" id="{72E789F5-70D6-4CB6-A484-9F6328EAC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094" y="4897184"/>
            <a:ext cx="3135950" cy="98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6ED2A-235A-407D-8760-AB00AB8A37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50" y="3145235"/>
            <a:ext cx="3460794" cy="1120123"/>
          </a:xfrm>
          <a:prstGeom prst="rect">
            <a:avLst/>
          </a:prstGeom>
          <a:ln>
            <a:noFill/>
          </a:ln>
        </p:spPr>
      </p:pic>
      <p:pic>
        <p:nvPicPr>
          <p:cNvPr id="14" name="Picture 24" descr="C:\Documents and Settings\tbabun.ECHOCUBA\Desktop\images[1].jpg">
            <a:extLst>
              <a:ext uri="{FF2B5EF4-FFF2-40B4-BE49-F238E27FC236}">
                <a16:creationId xmlns:a16="http://schemas.microsoft.com/office/drawing/2014/main" id="{C83B908D-5E46-44F7-9F2B-73DF2A790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99044" y="31045"/>
            <a:ext cx="1676400" cy="1608803"/>
          </a:xfrm>
          <a:prstGeom prst="rect">
            <a:avLst/>
          </a:prstGeom>
          <a:noFill/>
        </p:spPr>
      </p:pic>
      <p:pic>
        <p:nvPicPr>
          <p:cNvPr id="15" name="Picture 14" descr="logo_lions.jpg">
            <a:extLst>
              <a:ext uri="{FF2B5EF4-FFF2-40B4-BE49-F238E27FC236}">
                <a16:creationId xmlns:a16="http://schemas.microsoft.com/office/drawing/2014/main" id="{FE5087D4-BC4D-4044-B768-DD555434F362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96156" y="6003642"/>
            <a:ext cx="4791536" cy="813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D8EAE9-FD47-4386-ABEC-552A32CB183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735" r="19574"/>
          <a:stretch/>
        </p:blipFill>
        <p:spPr>
          <a:xfrm>
            <a:off x="8248467" y="1283746"/>
            <a:ext cx="1882914" cy="1861489"/>
          </a:xfrm>
          <a:prstGeom prst="rect">
            <a:avLst/>
          </a:prstGeom>
        </p:spPr>
      </p:pic>
      <p:pic>
        <p:nvPicPr>
          <p:cNvPr id="1026" name="Picture 2" descr="USAID Logo - Relief International">
            <a:extLst>
              <a:ext uri="{FF2B5EF4-FFF2-40B4-BE49-F238E27FC236}">
                <a16:creationId xmlns:a16="http://schemas.microsoft.com/office/drawing/2014/main" id="{6E9ECA0A-FFDA-40CE-A742-0CC8B5EFD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34" y="3735171"/>
            <a:ext cx="2011821" cy="201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E4A8EA-A329-475D-89A6-C4C5B14F35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084" y="1193329"/>
            <a:ext cx="1072415" cy="1156818"/>
          </a:xfrm>
          <a:prstGeom prst="rect">
            <a:avLst/>
          </a:prstGeom>
        </p:spPr>
      </p:pic>
      <p:pic>
        <p:nvPicPr>
          <p:cNvPr id="1030" name="Picture 6" descr="Freight Forwarders | Award Winning Freight Forwarding - Power Forwarding">
            <a:extLst>
              <a:ext uri="{FF2B5EF4-FFF2-40B4-BE49-F238E27FC236}">
                <a16:creationId xmlns:a16="http://schemas.microsoft.com/office/drawing/2014/main" id="{0D42A132-9E39-4090-82E9-B3AF7347A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45" y="1184011"/>
            <a:ext cx="1526210" cy="118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51328F-A809-4088-9F48-3FD7C0AFB1E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3000" t="26612" r="22167" b="25412"/>
          <a:stretch/>
        </p:blipFill>
        <p:spPr>
          <a:xfrm>
            <a:off x="10423474" y="1645697"/>
            <a:ext cx="1762068" cy="1285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657513-475B-410D-9F74-19756C41D73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0438" b="17756"/>
          <a:stretch/>
        </p:blipFill>
        <p:spPr>
          <a:xfrm>
            <a:off x="10500" y="6015118"/>
            <a:ext cx="3587139" cy="791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CFB8F9-3A68-4F20-98DA-FEA255E4F1E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834" t="16971" r="8250" b="16489"/>
          <a:stretch/>
        </p:blipFill>
        <p:spPr>
          <a:xfrm>
            <a:off x="5898978" y="1470788"/>
            <a:ext cx="1969867" cy="15808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89F060-A582-465B-904F-FB4D7A95B63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945" t="21986" r="7333" b="21933"/>
          <a:stretch/>
        </p:blipFill>
        <p:spPr>
          <a:xfrm>
            <a:off x="4545840" y="3245031"/>
            <a:ext cx="3074075" cy="13565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266A28-9935-441D-9B8F-DF7ABD7827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13" y="14828"/>
            <a:ext cx="2155307" cy="1011943"/>
          </a:xfrm>
          <a:prstGeom prst="rect">
            <a:avLst/>
          </a:prstGeom>
        </p:spPr>
      </p:pic>
      <p:pic>
        <p:nvPicPr>
          <p:cNvPr id="1038" name="Picture 14" descr="FedEx logo and symbol, meaning, history, PNG">
            <a:extLst>
              <a:ext uri="{FF2B5EF4-FFF2-40B4-BE49-F238E27FC236}">
                <a16:creationId xmlns:a16="http://schemas.microsoft.com/office/drawing/2014/main" id="{D1DC1FFA-2D9A-4F45-BCA2-C51706936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6" b="19937"/>
          <a:stretch/>
        </p:blipFill>
        <p:spPr bwMode="auto">
          <a:xfrm>
            <a:off x="1572110" y="1381939"/>
            <a:ext cx="2043297" cy="75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merican Airlines old logo | American airlines, Vintage airline ads, Airline  logo">
            <a:extLst>
              <a:ext uri="{FF2B5EF4-FFF2-40B4-BE49-F238E27FC236}">
                <a16:creationId xmlns:a16="http://schemas.microsoft.com/office/drawing/2014/main" id="{8E96CF64-FA05-4985-8311-AB53D3FA3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0" r="26027"/>
          <a:stretch/>
        </p:blipFill>
        <p:spPr bwMode="auto">
          <a:xfrm>
            <a:off x="64045" y="2608200"/>
            <a:ext cx="1740025" cy="165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89DCA083-4D29-4ADC-9215-F7240A04FB8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67" y="3112474"/>
            <a:ext cx="1502726" cy="1621675"/>
          </a:xfrm>
          <a:prstGeom prst="rect">
            <a:avLst/>
          </a:prstGeom>
        </p:spPr>
      </p:pic>
      <p:pic>
        <p:nvPicPr>
          <p:cNvPr id="40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75CED5B1-94B7-49C4-85E9-3123B51CC9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8776" r="4657" b="10769"/>
          <a:stretch/>
        </p:blipFill>
        <p:spPr>
          <a:xfrm>
            <a:off x="8014168" y="79961"/>
            <a:ext cx="2579667" cy="11613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B1BE76-548B-4C75-AC66-9D325501A615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7633" t="13971" r="6115" b="14401"/>
          <a:stretch/>
        </p:blipFill>
        <p:spPr>
          <a:xfrm>
            <a:off x="2345939" y="55867"/>
            <a:ext cx="2337473" cy="1050155"/>
          </a:xfrm>
          <a:prstGeom prst="rect">
            <a:avLst/>
          </a:prstGeom>
        </p:spPr>
      </p:pic>
      <p:pic>
        <p:nvPicPr>
          <p:cNvPr id="1044" name="Picture 20" descr="MX – Serving those who serve Him">
            <a:extLst>
              <a:ext uri="{FF2B5EF4-FFF2-40B4-BE49-F238E27FC236}">
                <a16:creationId xmlns:a16="http://schemas.microsoft.com/office/drawing/2014/main" id="{7DC6FA9E-1339-427F-92AC-7E53DC6F3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90" y="112257"/>
            <a:ext cx="2916360" cy="101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5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1439342" y="2059159"/>
            <a:ext cx="2057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2000" b="1" dirty="0">
                <a:solidFill>
                  <a:srgbClr val="FF0000"/>
                </a:solidFill>
                <a:latin typeface="Verdana" pitchFamily="34" charset="0"/>
              </a:rPr>
              <a:t>Gestión eficaz de las donaciones y la ayuda de emergencia</a:t>
            </a:r>
            <a:endParaRPr lang="en-US" sz="20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8610962" y="1830026"/>
            <a:ext cx="22526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 dirty="0" err="1">
                <a:latin typeface="Verdana" pitchFamily="34" charset="0"/>
              </a:rPr>
              <a:t>Comunicar</a:t>
            </a:r>
            <a:endParaRPr lang="en-US" sz="2000" b="1" dirty="0">
              <a:latin typeface="Verdana" pitchFamily="34" charset="0"/>
            </a:endParaRPr>
          </a:p>
          <a:p>
            <a:pPr eaLnBrk="0" hangingPunct="0"/>
            <a:r>
              <a:rPr lang="en-US" sz="2000" b="1" dirty="0" err="1">
                <a:latin typeface="Verdana" pitchFamily="34" charset="0"/>
              </a:rPr>
              <a:t>Certificar</a:t>
            </a:r>
            <a:endParaRPr lang="en-US" sz="2000" b="1" dirty="0">
              <a:latin typeface="Verdana" pitchFamily="34" charset="0"/>
            </a:endParaRPr>
          </a:p>
          <a:p>
            <a:pPr eaLnBrk="0" hangingPunct="0"/>
            <a:r>
              <a:rPr lang="en-US" sz="2000" b="1" dirty="0" err="1">
                <a:latin typeface="Verdana" pitchFamily="34" charset="0"/>
              </a:rPr>
              <a:t>Collaborar</a:t>
            </a:r>
            <a:endParaRPr lang="en-US" sz="2000" b="1" dirty="0">
              <a:latin typeface="Verdana" pitchFamily="34" charset="0"/>
            </a:endParaRPr>
          </a:p>
          <a:p>
            <a:pPr eaLnBrk="0" hangingPunct="0"/>
            <a:r>
              <a:rPr lang="en-US" sz="2000" b="1" dirty="0" err="1">
                <a:latin typeface="Verdana" pitchFamily="34" charset="0"/>
              </a:rPr>
              <a:t>Cooperar</a:t>
            </a:r>
            <a:endParaRPr lang="en-US" sz="2000" b="1" dirty="0">
              <a:latin typeface="Verdana" pitchFamily="34" charset="0"/>
            </a:endParaRPr>
          </a:p>
          <a:p>
            <a:pPr eaLnBrk="0" hangingPunct="0"/>
            <a:r>
              <a:rPr lang="en-US" sz="2000" b="1" dirty="0" err="1">
                <a:latin typeface="Verdana" pitchFamily="34" charset="0"/>
              </a:rPr>
              <a:t>Coordinar</a:t>
            </a:r>
            <a:endParaRPr lang="en-US" sz="2000" b="1" dirty="0">
              <a:latin typeface="Verdana" pitchFamily="34" charset="0"/>
            </a:endParaRPr>
          </a:p>
          <a:p>
            <a:pPr eaLnBrk="0" hangingPunct="0"/>
            <a:r>
              <a:rPr lang="en-US" sz="2000" b="1" dirty="0" err="1">
                <a:latin typeface="Verdana" pitchFamily="34" charset="0"/>
              </a:rPr>
              <a:t>Consolidar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7404101" y="23780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b="1">
              <a:latin typeface="Verdana" pitchFamily="34" charset="0"/>
            </a:endParaRPr>
          </a:p>
        </p:txBody>
      </p:sp>
      <p:sp>
        <p:nvSpPr>
          <p:cNvPr id="78858" name="Line 10"/>
          <p:cNvSpPr>
            <a:spLocks noChangeShapeType="1"/>
          </p:cNvSpPr>
          <p:nvPr/>
        </p:nvSpPr>
        <p:spPr bwMode="auto">
          <a:xfrm flipH="1">
            <a:off x="2667000" y="3200400"/>
            <a:ext cx="33528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59" name="Line 11"/>
          <p:cNvSpPr>
            <a:spLocks noChangeShapeType="1"/>
          </p:cNvSpPr>
          <p:nvPr/>
        </p:nvSpPr>
        <p:spPr bwMode="auto">
          <a:xfrm flipH="1">
            <a:off x="5795962" y="3300078"/>
            <a:ext cx="147638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>
            <a:off x="6172200" y="3200400"/>
            <a:ext cx="15240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61" name="Line 13"/>
          <p:cNvSpPr>
            <a:spLocks noChangeShapeType="1"/>
          </p:cNvSpPr>
          <p:nvPr/>
        </p:nvSpPr>
        <p:spPr bwMode="auto">
          <a:xfrm>
            <a:off x="6172200" y="3200400"/>
            <a:ext cx="3200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560059" y="905093"/>
            <a:ext cx="1600200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Donantes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2176027" y="905093"/>
            <a:ext cx="1905000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ONGs</a:t>
            </a:r>
          </a:p>
        </p:txBody>
      </p:sp>
      <p:sp>
        <p:nvSpPr>
          <p:cNvPr id="78865" name="Text Box 17"/>
          <p:cNvSpPr txBox="1">
            <a:spLocks noChangeArrowheads="1"/>
          </p:cNvSpPr>
          <p:nvPr/>
        </p:nvSpPr>
        <p:spPr bwMode="auto">
          <a:xfrm>
            <a:off x="4087559" y="914329"/>
            <a:ext cx="3124200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Aeropuertos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/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Puertos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7220995" y="914329"/>
            <a:ext cx="2057400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Gobiernos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78868" name="Line 20"/>
          <p:cNvSpPr>
            <a:spLocks noChangeShapeType="1"/>
          </p:cNvSpPr>
          <p:nvPr/>
        </p:nvSpPr>
        <p:spPr bwMode="auto">
          <a:xfrm flipH="1">
            <a:off x="6172200" y="1295400"/>
            <a:ext cx="31242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69" name="Line 21"/>
          <p:cNvSpPr>
            <a:spLocks noChangeShapeType="1"/>
          </p:cNvSpPr>
          <p:nvPr/>
        </p:nvSpPr>
        <p:spPr bwMode="auto">
          <a:xfrm flipH="1">
            <a:off x="6019800" y="1295400"/>
            <a:ext cx="1295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0" name="Line 22"/>
          <p:cNvSpPr>
            <a:spLocks noChangeShapeType="1"/>
          </p:cNvSpPr>
          <p:nvPr/>
        </p:nvSpPr>
        <p:spPr bwMode="auto">
          <a:xfrm>
            <a:off x="5334000" y="1295400"/>
            <a:ext cx="8382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1" name="Line 23"/>
          <p:cNvSpPr>
            <a:spLocks noChangeShapeType="1"/>
          </p:cNvSpPr>
          <p:nvPr/>
        </p:nvSpPr>
        <p:spPr bwMode="auto">
          <a:xfrm>
            <a:off x="4114800" y="1295400"/>
            <a:ext cx="20574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2" name="Line 24"/>
          <p:cNvSpPr>
            <a:spLocks noChangeShapeType="1"/>
          </p:cNvSpPr>
          <p:nvPr/>
        </p:nvSpPr>
        <p:spPr bwMode="auto">
          <a:xfrm>
            <a:off x="2743200" y="1295400"/>
            <a:ext cx="3352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4" name="Line 26"/>
          <p:cNvSpPr>
            <a:spLocks noChangeShapeType="1"/>
          </p:cNvSpPr>
          <p:nvPr/>
        </p:nvSpPr>
        <p:spPr bwMode="auto">
          <a:xfrm flipH="1">
            <a:off x="4419600" y="3200400"/>
            <a:ext cx="15240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9" name="Text Box 31"/>
          <p:cNvSpPr txBox="1">
            <a:spLocks noChangeArrowheads="1"/>
          </p:cNvSpPr>
          <p:nvPr/>
        </p:nvSpPr>
        <p:spPr bwMode="auto">
          <a:xfrm>
            <a:off x="2175308" y="172135"/>
            <a:ext cx="79937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atin typeface="Arial Black" panose="020B0A04020102020204" pitchFamily="34" charset="0"/>
              </a:rPr>
              <a:t>LA COORDINACION ES CLAVE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E6C860-72EB-4CAD-8995-F160B482AB9E}"/>
              </a:ext>
            </a:extLst>
          </p:cNvPr>
          <p:cNvSpPr/>
          <p:nvPr/>
        </p:nvSpPr>
        <p:spPr>
          <a:xfrm>
            <a:off x="4174083" y="2184064"/>
            <a:ext cx="3898355" cy="144655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AYUDA </a:t>
            </a:r>
          </a:p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HUMANITARIA</a:t>
            </a:r>
          </a:p>
        </p:txBody>
      </p:sp>
      <p:sp>
        <p:nvSpPr>
          <p:cNvPr id="28" name="Text Box 18">
            <a:extLst>
              <a:ext uri="{FF2B5EF4-FFF2-40B4-BE49-F238E27FC236}">
                <a16:creationId xmlns:a16="http://schemas.microsoft.com/office/drawing/2014/main" id="{6B8CD7EA-DE0E-4A11-9711-23D29350E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164" y="918276"/>
            <a:ext cx="2057400" cy="3762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Compañías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0EFF6E-D86A-4489-A73E-EC910D21B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29421" r="13636"/>
          <a:stretch/>
        </p:blipFill>
        <p:spPr>
          <a:xfrm>
            <a:off x="2111603" y="4429125"/>
            <a:ext cx="1385139" cy="18097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" name="Picture 2" descr="Lisa Torres - Member Board Of Directors - Feed My Starving Children |  LinkedIn">
            <a:extLst>
              <a:ext uri="{FF2B5EF4-FFF2-40B4-BE49-F238E27FC236}">
                <a16:creationId xmlns:a16="http://schemas.microsoft.com/office/drawing/2014/main" id="{02A527CC-5181-453A-A067-A0766FB67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387" r="24994" b="3387"/>
          <a:stretch/>
        </p:blipFill>
        <p:spPr bwMode="auto">
          <a:xfrm>
            <a:off x="3709843" y="4419600"/>
            <a:ext cx="1441219" cy="18573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33B632-EAD4-435D-8266-3CC9F6DE99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96" r="14671"/>
          <a:stretch/>
        </p:blipFill>
        <p:spPr>
          <a:xfrm>
            <a:off x="5364163" y="4414203"/>
            <a:ext cx="1438274" cy="18681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0398C5-5EEE-418F-8C59-7DB18DFFED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" t="7778" r="41111" b="18889"/>
          <a:stretch/>
        </p:blipFill>
        <p:spPr>
          <a:xfrm>
            <a:off x="7010400" y="4374776"/>
            <a:ext cx="1447799" cy="18736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5" name="Picture 4" descr="Manna Pack – FCOP International">
            <a:extLst>
              <a:ext uri="{FF2B5EF4-FFF2-40B4-BE49-F238E27FC236}">
                <a16:creationId xmlns:a16="http://schemas.microsoft.com/office/drawing/2014/main" id="{A5F88D41-0CBD-4D04-854E-5445A4E5A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7" t="541" r="9993" b="23914"/>
          <a:stretch/>
        </p:blipFill>
        <p:spPr bwMode="auto">
          <a:xfrm>
            <a:off x="8667522" y="4351337"/>
            <a:ext cx="1412875" cy="18970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Documents and Settings\maviles.ECHOCUBA\Desktop\ART PP Pics\IMG00039-20100119-1651.jpg">
            <a:extLst>
              <a:ext uri="{FF2B5EF4-FFF2-40B4-BE49-F238E27FC236}">
                <a16:creationId xmlns:a16="http://schemas.microsoft.com/office/drawing/2014/main" id="{FABC4C97-4C58-4A77-98CA-2870FCA6B7B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453" r="12803"/>
          <a:stretch/>
        </p:blipFill>
        <p:spPr bwMode="auto">
          <a:xfrm>
            <a:off x="4808765" y="10"/>
            <a:ext cx="7383236" cy="6857990"/>
          </a:xfrm>
          <a:prstGeom prst="rect">
            <a:avLst/>
          </a:prstGeom>
        </p:spPr>
      </p:pic>
      <p:sp>
        <p:nvSpPr>
          <p:cNvPr id="28" name="Freeform: Shape 23">
            <a:extLst>
              <a:ext uri="{FF2B5EF4-FFF2-40B4-BE49-F238E27FC236}">
                <a16:creationId xmlns:a16="http://schemas.microsoft.com/office/drawing/2014/main" id="{16EA23B6-4B44-4D76-87BA-D81CE35ED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5">
            <a:extLst>
              <a:ext uri="{FF2B5EF4-FFF2-40B4-BE49-F238E27FC236}">
                <a16:creationId xmlns:a16="http://schemas.microsoft.com/office/drawing/2014/main" id="{2EEEAE0B-25B7-437B-B834-B70A93541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2344"/>
            <a:ext cx="809624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E6AF00"/>
                </a:solidFill>
                <a:latin typeface="Arial Black" panose="020B0A04020102020204" pitchFamily="34" charset="0"/>
              </a:rPr>
              <a:t>ACCIONES</a:t>
            </a:r>
            <a:r>
              <a:rPr lang="en-US" dirty="0">
                <a:latin typeface="Arial Black" panose="020B0A04020102020204" pitchFamily="34" charset="0"/>
              </a:rPr>
              <a:t> PRINCIPALES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8432" y="1138901"/>
            <a:ext cx="5687568" cy="6024609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dirty="0" err="1"/>
              <a:t>Análisis</a:t>
            </a:r>
            <a:r>
              <a:rPr lang="en-US" dirty="0"/>
              <a:t> de las </a:t>
            </a:r>
            <a:r>
              <a:rPr lang="en-US" dirty="0" err="1"/>
              <a:t>necesidades</a:t>
            </a:r>
            <a:r>
              <a:rPr lang="en-US" dirty="0"/>
              <a:t>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dirty="0" err="1"/>
              <a:t>Obtener</a:t>
            </a:r>
            <a:r>
              <a:rPr lang="en-US" dirty="0"/>
              <a:t> </a:t>
            </a:r>
            <a:r>
              <a:rPr lang="en-US" dirty="0" err="1"/>
              <a:t>ayuda</a:t>
            </a:r>
            <a:r>
              <a:rPr lang="en-US" dirty="0"/>
              <a:t> (</a:t>
            </a:r>
            <a:r>
              <a:rPr lang="en-US" dirty="0" err="1"/>
              <a:t>donaciones</a:t>
            </a:r>
            <a:r>
              <a:rPr lang="en-US" dirty="0"/>
              <a:t>).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dirty="0" err="1"/>
              <a:t>Identificar</a:t>
            </a:r>
            <a:r>
              <a:rPr lang="en-US" dirty="0"/>
              <a:t> al </a:t>
            </a:r>
            <a:r>
              <a:rPr lang="en-US" dirty="0" err="1"/>
              <a:t>consignatario</a:t>
            </a:r>
            <a:r>
              <a:rPr lang="en-US" dirty="0"/>
              <a:t> (con </a:t>
            </a:r>
            <a:r>
              <a:rPr lang="en-US" dirty="0" err="1"/>
              <a:t>registro</a:t>
            </a:r>
            <a:r>
              <a:rPr lang="en-US" dirty="0"/>
              <a:t>, </a:t>
            </a:r>
            <a:r>
              <a:rPr lang="en-US" dirty="0" err="1"/>
              <a:t>capacidad</a:t>
            </a:r>
            <a:r>
              <a:rPr lang="en-US" dirty="0"/>
              <a:t> y </a:t>
            </a:r>
            <a:r>
              <a:rPr lang="en-US" dirty="0" err="1"/>
              <a:t>experiencia</a:t>
            </a:r>
            <a:r>
              <a:rPr lang="en-US" dirty="0"/>
              <a:t>).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dirty="0" err="1"/>
              <a:t>Obtener</a:t>
            </a:r>
            <a:r>
              <a:rPr lang="en-US" dirty="0"/>
              <a:t> los </a:t>
            </a:r>
            <a:r>
              <a:rPr lang="en-US" dirty="0" err="1"/>
              <a:t>documentos</a:t>
            </a:r>
            <a:r>
              <a:rPr lang="en-US" dirty="0"/>
              <a:t> de </a:t>
            </a:r>
            <a:r>
              <a:rPr lang="en-US" dirty="0" err="1"/>
              <a:t>envío</a:t>
            </a:r>
            <a:r>
              <a:rPr lang="en-US" dirty="0"/>
              <a:t>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dirty="0" err="1"/>
              <a:t>Conectar</a:t>
            </a:r>
            <a:r>
              <a:rPr lang="en-US" dirty="0"/>
              <a:t> las </a:t>
            </a:r>
            <a:r>
              <a:rPr lang="en-US" dirty="0" err="1"/>
              <a:t>donaciones</a:t>
            </a:r>
            <a:r>
              <a:rPr lang="en-US" dirty="0"/>
              <a:t> con los </a:t>
            </a:r>
            <a:r>
              <a:rPr lang="en-US" dirty="0" err="1"/>
              <a:t>proveedores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dirty="0" err="1"/>
              <a:t>Obtener</a:t>
            </a:r>
            <a:r>
              <a:rPr lang="en-US" dirty="0"/>
              <a:t> los </a:t>
            </a:r>
            <a:r>
              <a:rPr lang="en-US" dirty="0" err="1"/>
              <a:t>permisos</a:t>
            </a:r>
            <a:r>
              <a:rPr lang="en-US" dirty="0"/>
              <a:t> de </a:t>
            </a:r>
            <a:r>
              <a:rPr lang="en-US" dirty="0" err="1"/>
              <a:t>ingreso</a:t>
            </a:r>
            <a:r>
              <a:rPr lang="en-US" dirty="0"/>
              <a:t>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dirty="0" err="1"/>
              <a:t>Confirmar</a:t>
            </a:r>
            <a:r>
              <a:rPr lang="en-US" dirty="0"/>
              <a:t> </a:t>
            </a:r>
            <a:r>
              <a:rPr lang="en-US" dirty="0" err="1"/>
              <a:t>tasas</a:t>
            </a:r>
            <a:r>
              <a:rPr lang="en-US" dirty="0"/>
              <a:t> y derechos de </a:t>
            </a:r>
            <a:r>
              <a:rPr lang="en-US" dirty="0" err="1"/>
              <a:t>aduana</a:t>
            </a:r>
            <a:r>
              <a:rPr lang="en-US" dirty="0"/>
              <a:t>.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D3638328-0772-4D7D-B3C8-98D13892D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940" y="5810061"/>
            <a:ext cx="2088060" cy="9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01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FABC4C97-4C58-4A77-98CA-2870FCA6B7B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6" r="14916"/>
          <a:stretch/>
        </p:blipFill>
        <p:spPr bwMode="auto">
          <a:xfrm>
            <a:off x="4808765" y="10"/>
            <a:ext cx="7383236" cy="6857990"/>
          </a:xfrm>
          <a:prstGeom prst="rect">
            <a:avLst/>
          </a:prstGeom>
        </p:spPr>
      </p:pic>
      <p:sp>
        <p:nvSpPr>
          <p:cNvPr id="28" name="Freeform: Shape 23">
            <a:extLst>
              <a:ext uri="{FF2B5EF4-FFF2-40B4-BE49-F238E27FC236}">
                <a16:creationId xmlns:a16="http://schemas.microsoft.com/office/drawing/2014/main" id="{16EA23B6-4B44-4D76-87BA-D81CE35ED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5">
            <a:extLst>
              <a:ext uri="{FF2B5EF4-FFF2-40B4-BE49-F238E27FC236}">
                <a16:creationId xmlns:a16="http://schemas.microsoft.com/office/drawing/2014/main" id="{2EEEAE0B-25B7-437B-B834-B70A93541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2344"/>
            <a:ext cx="809624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E6AF00"/>
                </a:solidFill>
                <a:latin typeface="Arial Black" panose="020B0A04020102020204" pitchFamily="34" charset="0"/>
              </a:rPr>
              <a:t>ACCIONES</a:t>
            </a:r>
            <a:r>
              <a:rPr lang="en-US" dirty="0">
                <a:latin typeface="Arial Black" panose="020B0A04020102020204" pitchFamily="34" charset="0"/>
              </a:rPr>
              <a:t> PRINCIPALES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523" y="905257"/>
            <a:ext cx="6068568" cy="6024609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2800" dirty="0" err="1"/>
              <a:t>Verificar</a:t>
            </a:r>
            <a:r>
              <a:rPr lang="en-US" sz="2800" dirty="0"/>
              <a:t> que </a:t>
            </a:r>
            <a:r>
              <a:rPr lang="en-US" sz="2800" dirty="0" err="1"/>
              <a:t>existen</a:t>
            </a:r>
            <a:r>
              <a:rPr lang="en-US" sz="2800" dirty="0"/>
              <a:t> </a:t>
            </a:r>
            <a:r>
              <a:rPr lang="en-US" sz="2800" dirty="0" err="1"/>
              <a:t>recursos</a:t>
            </a:r>
            <a:r>
              <a:rPr lang="en-US" sz="2800" dirty="0"/>
              <a:t> </a:t>
            </a:r>
            <a:r>
              <a:rPr lang="en-US" sz="2800" dirty="0" err="1"/>
              <a:t>financieros</a:t>
            </a:r>
            <a:r>
              <a:rPr lang="en-US" sz="2800" dirty="0"/>
              <a:t> para </a:t>
            </a:r>
            <a:r>
              <a:rPr lang="en-US" sz="2800" dirty="0" err="1"/>
              <a:t>todas</a:t>
            </a:r>
            <a:r>
              <a:rPr lang="en-US" sz="2800" dirty="0"/>
              <a:t> las </a:t>
            </a:r>
            <a:r>
              <a:rPr lang="en-US" sz="2800" dirty="0" err="1"/>
              <a:t>transacciones</a:t>
            </a:r>
            <a:r>
              <a:rPr lang="en-US" sz="2800" dirty="0"/>
              <a:t>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2800" dirty="0" err="1"/>
              <a:t>Confirmar</a:t>
            </a:r>
            <a:r>
              <a:rPr lang="en-US" sz="2800" dirty="0"/>
              <a:t> </a:t>
            </a:r>
            <a:r>
              <a:rPr lang="en-US" sz="2800" dirty="0" err="1"/>
              <a:t>recepción</a:t>
            </a:r>
            <a:r>
              <a:rPr lang="en-US" sz="2800" dirty="0"/>
              <a:t> de la </a:t>
            </a:r>
            <a:r>
              <a:rPr lang="en-US" sz="2800" dirty="0" err="1"/>
              <a:t>ayuda</a:t>
            </a:r>
            <a:r>
              <a:rPr lang="en-US" sz="2800" dirty="0"/>
              <a:t>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2800" dirty="0" err="1"/>
              <a:t>Verificar</a:t>
            </a:r>
            <a:r>
              <a:rPr lang="en-US" sz="2800" dirty="0"/>
              <a:t> </a:t>
            </a:r>
            <a:r>
              <a:rPr lang="en-US" sz="2800" dirty="0" err="1"/>
              <a:t>gestiones</a:t>
            </a:r>
            <a:r>
              <a:rPr lang="en-US" sz="2800" dirty="0"/>
              <a:t> de </a:t>
            </a:r>
            <a:r>
              <a:rPr lang="en-US" sz="2800" dirty="0" err="1"/>
              <a:t>aduana</a:t>
            </a:r>
            <a:r>
              <a:rPr lang="en-US" sz="2800" dirty="0"/>
              <a:t>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2800" dirty="0" err="1"/>
              <a:t>Coordinar</a:t>
            </a:r>
            <a:r>
              <a:rPr lang="en-US" sz="2800" dirty="0"/>
              <a:t> el </a:t>
            </a:r>
            <a:r>
              <a:rPr lang="en-US" sz="2800" dirty="0" err="1"/>
              <a:t>transporte</a:t>
            </a:r>
            <a:r>
              <a:rPr lang="en-US" sz="2800" dirty="0"/>
              <a:t> hasta la </a:t>
            </a:r>
            <a:r>
              <a:rPr lang="en-US" sz="2800" dirty="0" err="1"/>
              <a:t>distribución</a:t>
            </a:r>
            <a:r>
              <a:rPr lang="en-US" sz="2800" dirty="0"/>
              <a:t>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2800" dirty="0" err="1"/>
              <a:t>Facilitar</a:t>
            </a:r>
            <a:r>
              <a:rPr lang="en-US" sz="2800" dirty="0"/>
              <a:t> el </a:t>
            </a:r>
            <a:r>
              <a:rPr lang="en-US" sz="2800" dirty="0" err="1"/>
              <a:t>almacenamiento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cada</a:t>
            </a:r>
            <a:r>
              <a:rPr lang="en-US" sz="2800" dirty="0"/>
              <a:t> </a:t>
            </a:r>
            <a:r>
              <a:rPr lang="en-US" sz="2800" dirty="0" err="1"/>
              <a:t>etapa</a:t>
            </a:r>
            <a:r>
              <a:rPr lang="en-US" sz="2800" dirty="0"/>
              <a:t> (</a:t>
            </a:r>
            <a:r>
              <a:rPr lang="en-US" sz="2800" dirty="0" err="1"/>
              <a:t>incluyendo</a:t>
            </a:r>
            <a:r>
              <a:rPr lang="en-US" sz="2800" dirty="0"/>
              <a:t> </a:t>
            </a:r>
            <a:r>
              <a:rPr lang="en-US" sz="2800" dirty="0" err="1"/>
              <a:t>aeropuerto</a:t>
            </a:r>
            <a:r>
              <a:rPr lang="en-US" sz="2800" dirty="0"/>
              <a:t>)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2800" dirty="0" err="1"/>
              <a:t>Coordinar</a:t>
            </a:r>
            <a:r>
              <a:rPr lang="en-US" sz="2800" dirty="0"/>
              <a:t> la </a:t>
            </a:r>
            <a:r>
              <a:rPr lang="en-US" sz="2800" dirty="0" err="1"/>
              <a:t>distribución</a:t>
            </a:r>
            <a:r>
              <a:rPr lang="en-US" sz="2800" dirty="0"/>
              <a:t> de la </a:t>
            </a:r>
            <a:r>
              <a:rPr lang="en-US" sz="2800" dirty="0" err="1"/>
              <a:t>ayuda</a:t>
            </a:r>
            <a:r>
              <a:rPr lang="en-US" sz="2800" dirty="0"/>
              <a:t>.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2800" dirty="0" err="1"/>
              <a:t>Reporte</a:t>
            </a:r>
            <a:r>
              <a:rPr lang="en-US" sz="2800" dirty="0"/>
              <a:t> de la </a:t>
            </a:r>
            <a:r>
              <a:rPr lang="en-US" sz="2800" dirty="0" err="1"/>
              <a:t>ayuda</a:t>
            </a:r>
            <a:r>
              <a:rPr lang="en-US" sz="2800" dirty="0"/>
              <a:t> a el/los </a:t>
            </a:r>
            <a:r>
              <a:rPr lang="en-US" sz="2800" dirty="0" err="1"/>
              <a:t>donante</a:t>
            </a:r>
            <a:r>
              <a:rPr lang="en-US" sz="2800" dirty="0"/>
              <a:t>(s).</a:t>
            </a:r>
          </a:p>
          <a:p>
            <a:pPr fontAlgn="base">
              <a:spcAft>
                <a:spcPct val="0"/>
              </a:spcAft>
              <a:defRPr/>
            </a:pPr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D3638328-0772-4D7D-B3C8-98D13892D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26" y="5968149"/>
            <a:ext cx="2088060" cy="9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26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92" y="-77315"/>
            <a:ext cx="1186361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Arial Black" panose="020B0A04020102020204" pitchFamily="34" charset="0"/>
              </a:rPr>
              <a:t>Proceso</a:t>
            </a:r>
            <a:r>
              <a:rPr lang="en-US" sz="4000" dirty="0"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latin typeface="Arial Black" panose="020B0A04020102020204" pitchFamily="34" charset="0"/>
              </a:rPr>
              <a:t>Logístico</a:t>
            </a:r>
            <a:r>
              <a:rPr lang="en-US" sz="4000" dirty="0">
                <a:latin typeface="Arial Black" panose="020B0A04020102020204" pitchFamily="34" charset="0"/>
              </a:rPr>
              <a:t> de </a:t>
            </a:r>
            <a:r>
              <a:rPr lang="en-US" sz="4000" dirty="0" err="1">
                <a:latin typeface="Arial Black" panose="020B0A04020102020204" pitchFamily="34" charset="0"/>
              </a:rPr>
              <a:t>Ayuda</a:t>
            </a:r>
            <a:r>
              <a:rPr lang="en-US" sz="4000" dirty="0"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latin typeface="Arial Black" panose="020B0A04020102020204" pitchFamily="34" charset="0"/>
              </a:rPr>
              <a:t>Humanitaria</a:t>
            </a:r>
            <a:endParaRPr lang="es-ES_tradnl" sz="4000" dirty="0">
              <a:latin typeface="Arial Black" panose="020B0A04020102020204" pitchFamily="34" charset="0"/>
            </a:endParaRPr>
          </a:p>
        </p:txBody>
      </p:sp>
      <p:pic>
        <p:nvPicPr>
          <p:cNvPr id="6" name="Picture 9" descr="working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9036" t="11674" b="17569"/>
          <a:stretch/>
        </p:blipFill>
        <p:spPr bwMode="auto">
          <a:xfrm>
            <a:off x="2666376" y="3932487"/>
            <a:ext cx="1447704" cy="107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71" name="Picture 70" descr="Logo, company name&#10;&#10;Description automatically generated">
            <a:extLst>
              <a:ext uri="{FF2B5EF4-FFF2-40B4-BE49-F238E27FC236}">
                <a16:creationId xmlns:a16="http://schemas.microsoft.com/office/drawing/2014/main" id="{DD7FCB73-E9E1-44C2-B44B-AA23D4CFF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" y="5854112"/>
            <a:ext cx="1985819" cy="1000224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314CAB8-D1CF-41B2-9748-DB7C511F06DA}"/>
              </a:ext>
            </a:extLst>
          </p:cNvPr>
          <p:cNvGrpSpPr/>
          <p:nvPr/>
        </p:nvGrpSpPr>
        <p:grpSpPr>
          <a:xfrm>
            <a:off x="281291" y="731981"/>
            <a:ext cx="11637817" cy="6022109"/>
            <a:chOff x="721816" y="928933"/>
            <a:chExt cx="11175955" cy="5595366"/>
          </a:xfrm>
        </p:grpSpPr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9184849" y="4640742"/>
              <a:ext cx="1635576" cy="714916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Recepción</a:t>
              </a:r>
              <a:r>
                <a:rPr lang="en-US" altLang="zh-TW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 y </a:t>
              </a:r>
              <a:r>
                <a:rPr lang="en-US" altLang="zh-TW" sz="2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Aduana</a:t>
              </a:r>
              <a:endParaRPr lang="en-US" altLang="zh-TW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4997092" y="4914622"/>
              <a:ext cx="2181431" cy="430887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Almacenamiento</a:t>
              </a:r>
              <a:endParaRPr lang="en-US" altLang="zh-TW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endParaRPr>
            </a:p>
          </p:txBody>
        </p:sp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10048467" y="1777270"/>
              <a:ext cx="319087" cy="873125"/>
              <a:chOff x="5223" y="1156"/>
              <a:chExt cx="239" cy="622"/>
            </a:xfrm>
          </p:grpSpPr>
          <p:sp>
            <p:nvSpPr>
              <p:cNvPr id="10" name="Line 17"/>
              <p:cNvSpPr>
                <a:spLocks noChangeShapeType="1"/>
              </p:cNvSpPr>
              <p:nvPr/>
            </p:nvSpPr>
            <p:spPr bwMode="auto">
              <a:xfrm>
                <a:off x="5461" y="1156"/>
                <a:ext cx="1" cy="622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11" name="Line 18"/>
              <p:cNvSpPr>
                <a:spLocks noChangeShapeType="1"/>
              </p:cNvSpPr>
              <p:nvPr/>
            </p:nvSpPr>
            <p:spPr bwMode="auto">
              <a:xfrm>
                <a:off x="5223" y="1156"/>
                <a:ext cx="239" cy="0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12" name="Group 19"/>
            <p:cNvGrpSpPr>
              <a:grpSpLocks/>
            </p:cNvGrpSpPr>
            <p:nvPr/>
          </p:nvGrpSpPr>
          <p:grpSpPr bwMode="auto">
            <a:xfrm rot="8568578">
              <a:off x="8362981" y="4619519"/>
              <a:ext cx="304800" cy="1555172"/>
              <a:chOff x="5223" y="1156"/>
              <a:chExt cx="239" cy="622"/>
            </a:xfrm>
          </p:grpSpPr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>
                <a:off x="5461" y="1156"/>
                <a:ext cx="1" cy="622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>
                <a:off x="5223" y="1156"/>
                <a:ext cx="239" cy="0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18" name="Oval 28"/>
            <p:cNvSpPr>
              <a:spLocks noChangeArrowheads="1"/>
            </p:cNvSpPr>
            <p:nvPr/>
          </p:nvSpPr>
          <p:spPr bwMode="auto">
            <a:xfrm>
              <a:off x="9001717" y="2896539"/>
              <a:ext cx="379412" cy="379413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19" name="Oval 29"/>
            <p:cNvSpPr>
              <a:spLocks noChangeArrowheads="1"/>
            </p:cNvSpPr>
            <p:nvPr/>
          </p:nvSpPr>
          <p:spPr bwMode="auto">
            <a:xfrm>
              <a:off x="9085960" y="5030770"/>
              <a:ext cx="379413" cy="379413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6</a:t>
              </a:r>
            </a:p>
          </p:txBody>
        </p:sp>
        <p:sp>
          <p:nvSpPr>
            <p:cNvPr id="20" name="Oval 30"/>
            <p:cNvSpPr>
              <a:spLocks noChangeArrowheads="1"/>
            </p:cNvSpPr>
            <p:nvPr/>
          </p:nvSpPr>
          <p:spPr bwMode="auto">
            <a:xfrm>
              <a:off x="6707782" y="3264829"/>
              <a:ext cx="379413" cy="379413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7</a:t>
              </a:r>
            </a:p>
          </p:txBody>
        </p:sp>
        <p:sp>
          <p:nvSpPr>
            <p:cNvPr id="21" name="Oval 31"/>
            <p:cNvSpPr>
              <a:spLocks noChangeArrowheads="1"/>
            </p:cNvSpPr>
            <p:nvPr/>
          </p:nvSpPr>
          <p:spPr bwMode="auto">
            <a:xfrm>
              <a:off x="1370258" y="3387941"/>
              <a:ext cx="379413" cy="379413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10</a:t>
              </a:r>
            </a:p>
          </p:txBody>
        </p:sp>
        <p:grpSp>
          <p:nvGrpSpPr>
            <p:cNvPr id="25" name="Group 45"/>
            <p:cNvGrpSpPr>
              <a:grpSpLocks/>
            </p:cNvGrpSpPr>
            <p:nvPr/>
          </p:nvGrpSpPr>
          <p:grpSpPr bwMode="auto">
            <a:xfrm rot="3096284">
              <a:off x="9015091" y="4282586"/>
              <a:ext cx="739775" cy="1670483"/>
              <a:chOff x="4286" y="2160"/>
              <a:chExt cx="499" cy="408"/>
            </a:xfrm>
          </p:grpSpPr>
          <p:sp>
            <p:nvSpPr>
              <p:cNvPr id="26" name="Line 46"/>
              <p:cNvSpPr>
                <a:spLocks noChangeShapeType="1"/>
              </p:cNvSpPr>
              <p:nvPr/>
            </p:nvSpPr>
            <p:spPr bwMode="auto">
              <a:xfrm flipH="1">
                <a:off x="4286" y="2160"/>
                <a:ext cx="227" cy="0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27" name="Line 47"/>
              <p:cNvSpPr>
                <a:spLocks noChangeShapeType="1"/>
              </p:cNvSpPr>
              <p:nvPr/>
            </p:nvSpPr>
            <p:spPr bwMode="auto">
              <a:xfrm>
                <a:off x="4286" y="2160"/>
                <a:ext cx="0" cy="408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28" name="Line 48"/>
              <p:cNvSpPr>
                <a:spLocks noChangeShapeType="1"/>
              </p:cNvSpPr>
              <p:nvPr/>
            </p:nvSpPr>
            <p:spPr bwMode="auto">
              <a:xfrm>
                <a:off x="4286" y="2568"/>
                <a:ext cx="499" cy="0"/>
              </a:xfrm>
              <a:prstGeom prst="line">
                <a:avLst/>
              </a:prstGeom>
              <a:noFill/>
              <a:ln w="571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30" name="Text Box 50"/>
            <p:cNvSpPr txBox="1">
              <a:spLocks noChangeArrowheads="1"/>
            </p:cNvSpPr>
            <p:nvPr/>
          </p:nvSpPr>
          <p:spPr bwMode="auto">
            <a:xfrm>
              <a:off x="9975177" y="3757969"/>
              <a:ext cx="1851512" cy="400353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Envío</a:t>
              </a:r>
              <a:r>
                <a:rPr lang="en-US" altLang="zh-TW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US" altLang="zh-TW" sz="2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aire</a:t>
              </a:r>
              <a:r>
                <a:rPr lang="en-US" altLang="zh-TW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/mar</a:t>
              </a:r>
            </a:p>
          </p:txBody>
        </p:sp>
        <p:sp>
          <p:nvSpPr>
            <p:cNvPr id="31" name="Oval 52"/>
            <p:cNvSpPr>
              <a:spLocks noChangeArrowheads="1"/>
            </p:cNvSpPr>
            <p:nvPr/>
          </p:nvSpPr>
          <p:spPr bwMode="auto">
            <a:xfrm>
              <a:off x="5671422" y="3358343"/>
              <a:ext cx="379413" cy="379412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8</a:t>
              </a:r>
            </a:p>
          </p:txBody>
        </p:sp>
        <p:pic>
          <p:nvPicPr>
            <p:cNvPr id="37" name="Picture 36" descr="Distribution-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6709" y="3845587"/>
              <a:ext cx="1530414" cy="10830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0"/>
                </a:srgbClr>
              </a:outerShdw>
            </a:effectLst>
          </p:spPr>
        </p:pic>
        <p:sp>
          <p:nvSpPr>
            <p:cNvPr id="39" name="Text Box 22"/>
            <p:cNvSpPr txBox="1">
              <a:spLocks noChangeArrowheads="1"/>
            </p:cNvSpPr>
            <p:nvPr/>
          </p:nvSpPr>
          <p:spPr bwMode="auto">
            <a:xfrm>
              <a:off x="721816" y="4944980"/>
              <a:ext cx="1600200" cy="400353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Distribución</a:t>
              </a:r>
              <a:endParaRPr lang="en-US" altLang="zh-TW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9275927" y="3275951"/>
              <a:ext cx="954684" cy="1296979"/>
            </a:xfrm>
            <a:prstGeom prst="line">
              <a:avLst/>
            </a:prstGeom>
            <a:noFill/>
            <a:ln w="5715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4546894-6155-4894-A2A9-4F73E3C92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875" t="8975" b="13077"/>
            <a:stretch/>
          </p:blipFill>
          <p:spPr>
            <a:xfrm>
              <a:off x="9946584" y="2692695"/>
              <a:ext cx="1833859" cy="114426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71F02CF-3B24-431F-A9F8-FD0A10B51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965" t="21559" r="18445" b="4757"/>
            <a:stretch/>
          </p:blipFill>
          <p:spPr>
            <a:xfrm>
              <a:off x="10063912" y="5363655"/>
              <a:ext cx="1833859" cy="1160644"/>
            </a:xfrm>
            <a:prstGeom prst="rect">
              <a:avLst/>
            </a:prstGeom>
          </p:spPr>
        </p:pic>
        <p:sp>
          <p:nvSpPr>
            <p:cNvPr id="61" name="Text Box 40">
              <a:extLst>
                <a:ext uri="{FF2B5EF4-FFF2-40B4-BE49-F238E27FC236}">
                  <a16:creationId xmlns:a16="http://schemas.microsoft.com/office/drawing/2014/main" id="{D8B5464E-B1D5-46E6-B4BA-2278145AD9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7195" y="3229137"/>
              <a:ext cx="2058384" cy="430887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Transporte</a:t>
              </a:r>
              <a:r>
                <a:rPr lang="en-US" altLang="zh-TW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 local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F81DA9C-D8A5-4A39-B729-B2B868070D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4855" y="4455429"/>
              <a:ext cx="682964" cy="540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A697C19-A76D-45B8-9A33-1C8AE4A7B2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8877" y="4461331"/>
              <a:ext cx="682964" cy="540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52">
              <a:extLst>
                <a:ext uri="{FF2B5EF4-FFF2-40B4-BE49-F238E27FC236}">
                  <a16:creationId xmlns:a16="http://schemas.microsoft.com/office/drawing/2014/main" id="{66EF5442-DAAB-41F5-88C0-C73B7EC3F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296" y="3376313"/>
              <a:ext cx="379413" cy="379412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9</a:t>
              </a:r>
            </a:p>
          </p:txBody>
        </p:sp>
        <p:sp>
          <p:nvSpPr>
            <p:cNvPr id="66" name="Text Box 15">
              <a:extLst>
                <a:ext uri="{FF2B5EF4-FFF2-40B4-BE49-F238E27FC236}">
                  <a16:creationId xmlns:a16="http://schemas.microsoft.com/office/drawing/2014/main" id="{E3ED9146-9585-4639-9B92-1D7FE833D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9134" y="4938301"/>
              <a:ext cx="1564262" cy="400353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Clasificación</a:t>
              </a:r>
              <a:endParaRPr lang="en-US" altLang="zh-TW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D53235F-545C-4FF6-A505-C9F6FD369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500" t="22262" r="9882" b="16423"/>
            <a:stretch/>
          </p:blipFill>
          <p:spPr>
            <a:xfrm>
              <a:off x="7289153" y="3622608"/>
              <a:ext cx="1674059" cy="1194489"/>
            </a:xfrm>
            <a:prstGeom prst="rect">
              <a:avLst/>
            </a:prstGeom>
          </p:spPr>
        </p:pic>
        <p:pic>
          <p:nvPicPr>
            <p:cNvPr id="68" name="Picture 2" descr="Almacen en Miami, lo que debe ofrecer para tu carga - Tecnoship Group Corp.">
              <a:extLst>
                <a:ext uri="{FF2B5EF4-FFF2-40B4-BE49-F238E27FC236}">
                  <a16:creationId xmlns:a16="http://schemas.microsoft.com/office/drawing/2014/main" id="{AA869E2A-0B44-4B7A-8F6F-19AE45BE4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05" t="-955" r="7765" b="4140"/>
            <a:stretch/>
          </p:blipFill>
          <p:spPr bwMode="auto">
            <a:xfrm>
              <a:off x="5198600" y="3836963"/>
              <a:ext cx="1423601" cy="1132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7112A50-5484-4F4D-9714-1F272E82E1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5523" y="4450025"/>
              <a:ext cx="682964" cy="540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 descr="Consolidation2">
              <a:extLst>
                <a:ext uri="{FF2B5EF4-FFF2-40B4-BE49-F238E27FC236}">
                  <a16:creationId xmlns:a16="http://schemas.microsoft.com/office/drawing/2014/main" id="{F13A4EB3-AF68-4407-91B4-BCFB9B820E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04859" y="1385544"/>
              <a:ext cx="1141413" cy="924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0"/>
                </a:srgbClr>
              </a:outerShdw>
            </a:effectLst>
          </p:spPr>
        </p:pic>
        <p:sp>
          <p:nvSpPr>
            <p:cNvPr id="81" name="Text Box 23">
              <a:extLst>
                <a:ext uri="{FF2B5EF4-FFF2-40B4-BE49-F238E27FC236}">
                  <a16:creationId xmlns:a16="http://schemas.microsoft.com/office/drawing/2014/main" id="{94F7DB99-C80C-45DD-A2AF-72234E59A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7261" y="2354158"/>
              <a:ext cx="3158019" cy="343160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Consolidación</a:t>
              </a:r>
              <a:r>
                <a: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 &amp; </a:t>
              </a:r>
              <a:r>
                <a:rPr lang="en-US" altLang="zh-TW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Documentación</a:t>
              </a:r>
              <a:endPara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2" name="Oval 27">
              <a:extLst>
                <a:ext uri="{FF2B5EF4-FFF2-40B4-BE49-F238E27FC236}">
                  <a16:creationId xmlns:a16="http://schemas.microsoft.com/office/drawing/2014/main" id="{76BA2882-20BB-4C50-9260-53C9D1C02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0926" y="931454"/>
              <a:ext cx="379413" cy="379413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83" name="Oval 36">
              <a:extLst>
                <a:ext uri="{FF2B5EF4-FFF2-40B4-BE49-F238E27FC236}">
                  <a16:creationId xmlns:a16="http://schemas.microsoft.com/office/drawing/2014/main" id="{012B4A41-F635-444B-B82A-13D1A6184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7892" y="931454"/>
              <a:ext cx="379413" cy="379413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3</a:t>
              </a:r>
            </a:p>
          </p:txBody>
        </p:sp>
        <p:pic>
          <p:nvPicPr>
            <p:cNvPr id="84" name="Picture 46" descr="C:\Documents and Settings\tbabun.ECHOCUBA\Desktop\imagesCA9M84WN.jpg">
              <a:extLst>
                <a:ext uri="{FF2B5EF4-FFF2-40B4-BE49-F238E27FC236}">
                  <a16:creationId xmlns:a16="http://schemas.microsoft.com/office/drawing/2014/main" id="{AAD205A1-9C53-436F-B844-F6C62558D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666355" y="1385543"/>
              <a:ext cx="1276350" cy="90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25000"/>
                </a:srgbClr>
              </a:outerShdw>
            </a:effectLst>
          </p:spPr>
        </p:pic>
        <p:sp>
          <p:nvSpPr>
            <p:cNvPr id="85" name="Text Box 40">
              <a:extLst>
                <a:ext uri="{FF2B5EF4-FFF2-40B4-BE49-F238E27FC236}">
                  <a16:creationId xmlns:a16="http://schemas.microsoft.com/office/drawing/2014/main" id="{A50DF823-BA59-4815-80C0-93D1B7F21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7632" y="2509347"/>
              <a:ext cx="1447704" cy="430887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Transporte</a:t>
              </a:r>
              <a:endParaRPr lang="en-US" altLang="zh-TW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BAF336E6-32FB-4BB4-8A28-E053322E2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8341" y="1896479"/>
              <a:ext cx="682964" cy="252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265D821-5CB2-40C2-BBA1-A93C12872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1522" t="-260" r="35784" b="9971"/>
            <a:stretch/>
          </p:blipFill>
          <p:spPr>
            <a:xfrm flipH="1">
              <a:off x="5143357" y="1393628"/>
              <a:ext cx="1514220" cy="1079348"/>
            </a:xfrm>
            <a:prstGeom prst="rect">
              <a:avLst/>
            </a:prstGeom>
          </p:spPr>
        </p:pic>
        <p:sp>
          <p:nvSpPr>
            <p:cNvPr id="88" name="Text Box 4">
              <a:extLst>
                <a:ext uri="{FF2B5EF4-FFF2-40B4-BE49-F238E27FC236}">
                  <a16:creationId xmlns:a16="http://schemas.microsoft.com/office/drawing/2014/main" id="{B29ED0BF-9ABC-4344-A5C0-C839296FA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9321" y="2410270"/>
              <a:ext cx="1728788" cy="657723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TW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Gestión</a:t>
              </a:r>
              <a:r>
                <a:rPr lang="en-US" altLang="zh-TW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 de </a:t>
              </a:r>
              <a:r>
                <a:rPr lang="en-US" altLang="zh-TW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Donacion</a:t>
              </a:r>
              <a:endPara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9" name="Oval 26">
              <a:extLst>
                <a:ext uri="{FF2B5EF4-FFF2-40B4-BE49-F238E27FC236}">
                  <a16:creationId xmlns:a16="http://schemas.microsoft.com/office/drawing/2014/main" id="{9B2A5035-B54D-4A59-95AB-F71651962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177" y="934086"/>
              <a:ext cx="379412" cy="379413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90" name="Oval 26">
              <a:extLst>
                <a:ext uri="{FF2B5EF4-FFF2-40B4-BE49-F238E27FC236}">
                  <a16:creationId xmlns:a16="http://schemas.microsoft.com/office/drawing/2014/main" id="{36E4BE37-F504-41FC-9965-90F7932D6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1248" y="928933"/>
              <a:ext cx="379412" cy="379413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91" name="Text Box 4">
              <a:extLst>
                <a:ext uri="{FF2B5EF4-FFF2-40B4-BE49-F238E27FC236}">
                  <a16:creationId xmlns:a16="http://schemas.microsoft.com/office/drawing/2014/main" id="{5A4F6BBA-44D4-4B6D-B9A6-9A598FC89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150" y="2431885"/>
              <a:ext cx="1653413" cy="707886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Necesidades</a:t>
              </a:r>
              <a:r>
                <a:rPr lang="en-US" altLang="zh-TW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/</a:t>
              </a:r>
              <a:r>
                <a:rPr lang="en-US" altLang="zh-TW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</a:rPr>
                <a:t>Consignatario</a:t>
              </a:r>
              <a:endPara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endParaRPr>
            </a:p>
          </p:txBody>
        </p:sp>
        <p:pic>
          <p:nvPicPr>
            <p:cNvPr id="92" name="Picture 91" descr="A person and person playing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0B64F6A3-A4CD-40CB-B3D5-324992301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732" y="1403241"/>
              <a:ext cx="1238840" cy="106990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F93B99E-70EA-4819-BB74-80D4EC889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19014" r="4910" b="9700"/>
            <a:stretch/>
          </p:blipFill>
          <p:spPr>
            <a:xfrm>
              <a:off x="2967575" y="1408285"/>
              <a:ext cx="1414128" cy="1064864"/>
            </a:xfrm>
            <a:prstGeom prst="rect">
              <a:avLst/>
            </a:prstGeom>
          </p:spPr>
        </p:pic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DAE6757-95E1-4D7A-8472-EF0B17D63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4855" y="1938195"/>
              <a:ext cx="682964" cy="252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E0E0FD1-0CF5-4A6F-B1CA-BFDC7A5FEA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190" y="1935673"/>
              <a:ext cx="682964" cy="252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865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4" name="Rectangle 7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2533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91664" y="4402606"/>
            <a:ext cx="6594189" cy="162521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sz="4000" dirty="0">
                <a:solidFill>
                  <a:srgbClr val="FFFFFF"/>
                </a:solidFill>
                <a:latin typeface="Arial Black" panose="020B0A04020102020204" pitchFamily="34" charset="0"/>
              </a:rPr>
              <a:t>PRINCIPALES RETOS</a:t>
            </a:r>
          </a:p>
        </p:txBody>
      </p:sp>
      <p:pic>
        <p:nvPicPr>
          <p:cNvPr id="6" name="Picture 5" descr="Bad emergency Response.jpg">
            <a:extLst>
              <a:ext uri="{FF2B5EF4-FFF2-40B4-BE49-F238E27FC236}">
                <a16:creationId xmlns:a16="http://schemas.microsoft.com/office/drawing/2014/main" id="{697F1786-BB5D-4783-8A9A-05409F28D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9292" r="1" b="311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03127" y="321732"/>
            <a:ext cx="4161326" cy="6070549"/>
          </a:xfrm>
        </p:spPr>
        <p:txBody>
          <a:bodyPr anchor="ctr">
            <a:normAutofit lnSpcReduction="10000"/>
          </a:bodyPr>
          <a:lstStyle/>
          <a:p>
            <a:pPr eaLnBrk="1" hangingPunct="1"/>
            <a:r>
              <a:rPr lang="es-ES" dirty="0">
                <a:solidFill>
                  <a:srgbClr val="FFFFFF"/>
                </a:solidFill>
              </a:rPr>
              <a:t>No hay dinero para el transporte.</a:t>
            </a:r>
          </a:p>
          <a:p>
            <a:pPr eaLnBrk="1" hangingPunct="1"/>
            <a:r>
              <a:rPr lang="es-ES" dirty="0">
                <a:solidFill>
                  <a:srgbClr val="FFFFFF"/>
                </a:solidFill>
              </a:rPr>
              <a:t>El aeropuerto/puerto no esta operando o lo hace a limitada capacidad.</a:t>
            </a:r>
          </a:p>
          <a:p>
            <a:r>
              <a:rPr lang="es-ES" dirty="0">
                <a:solidFill>
                  <a:srgbClr val="FFFFFF"/>
                </a:solidFill>
              </a:rPr>
              <a:t>No hay arreglos con las aduanas para el despacho o los derechos.</a:t>
            </a:r>
          </a:p>
          <a:p>
            <a:pPr eaLnBrk="1" hangingPunct="1"/>
            <a:r>
              <a:rPr lang="es-ES" dirty="0">
                <a:solidFill>
                  <a:srgbClr val="FFFFFF"/>
                </a:solidFill>
              </a:rPr>
              <a:t>La ayuda/donación no es aceptada o necesitada.</a:t>
            </a:r>
          </a:p>
          <a:p>
            <a:pPr eaLnBrk="1" hangingPunct="1"/>
            <a:r>
              <a:rPr lang="es-ES" dirty="0">
                <a:solidFill>
                  <a:srgbClr val="FFFFFF"/>
                </a:solidFill>
              </a:rPr>
              <a:t>El material no es reclamado - No hay destinatario.</a:t>
            </a:r>
          </a:p>
          <a:p>
            <a:pPr eaLnBrk="1" hangingPunct="1"/>
            <a:r>
              <a:rPr lang="es-ES" dirty="0">
                <a:solidFill>
                  <a:srgbClr val="FFFFFF"/>
                </a:solidFill>
              </a:rPr>
              <a:t>No hay recursos para la distribución.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F5BAE32-1D82-4D09-8DAC-A162ADE94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8" y="5858421"/>
            <a:ext cx="1644073" cy="72893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145461"/>
            <a:ext cx="4394200" cy="1323439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PRINCIPALES </a:t>
            </a:r>
            <a:r>
              <a:rPr lang="en-US" sz="4000" dirty="0">
                <a:solidFill>
                  <a:srgbClr val="E6AF00"/>
                </a:solidFill>
                <a:latin typeface="Arial Black" panose="020B0A04020102020204" pitchFamily="34" charset="0"/>
              </a:rPr>
              <a:t>RETOS</a:t>
            </a:r>
          </a:p>
        </p:txBody>
      </p:sp>
      <p:sp>
        <p:nvSpPr>
          <p:cNvPr id="102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926" y="1468899"/>
            <a:ext cx="5006109" cy="4389521"/>
          </a:xfrm>
        </p:spPr>
        <p:txBody>
          <a:bodyPr>
            <a:normAutofit/>
          </a:bodyPr>
          <a:lstStyle/>
          <a:p>
            <a:pPr eaLnBrk="1" hangingPunct="1"/>
            <a:r>
              <a:rPr lang="es-ES" sz="2400" dirty="0">
                <a:solidFill>
                  <a:srgbClr val="FFFFFF"/>
                </a:solidFill>
              </a:rPr>
              <a:t>Capacidad del consignatario.</a:t>
            </a:r>
          </a:p>
          <a:p>
            <a:pPr eaLnBrk="1" hangingPunct="1"/>
            <a:r>
              <a:rPr lang="es-ES" sz="2400" dirty="0">
                <a:solidFill>
                  <a:srgbClr val="FFFFFF"/>
                </a:solidFill>
              </a:rPr>
              <a:t>¿Quién está dispuesto a descargar, clasificar y entregar la ayuda?</a:t>
            </a:r>
          </a:p>
          <a:p>
            <a:pPr eaLnBrk="1" hangingPunct="1"/>
            <a:r>
              <a:rPr lang="es-ES" sz="2400" dirty="0">
                <a:solidFill>
                  <a:srgbClr val="FFFFFF"/>
                </a:solidFill>
              </a:rPr>
              <a:t>Obstáculos por limitaciones políticas o militares. </a:t>
            </a:r>
          </a:p>
          <a:p>
            <a:pPr eaLnBrk="1" hangingPunct="1"/>
            <a:r>
              <a:rPr lang="es-ES" sz="2400" dirty="0">
                <a:solidFill>
                  <a:srgbClr val="FFFFFF"/>
                </a:solidFill>
              </a:rPr>
              <a:t>Ayuda es tratada como artículos comerciales para aprovecharse de la situación.</a:t>
            </a:r>
          </a:p>
          <a:p>
            <a:pPr eaLnBrk="1" hangingPunct="1"/>
            <a:r>
              <a:rPr lang="es-ES" sz="2400" dirty="0">
                <a:solidFill>
                  <a:srgbClr val="FFFFFF"/>
                </a:solidFill>
              </a:rPr>
              <a:t>Falta de claridad sobre las regulaciones /leyes del país.</a:t>
            </a:r>
          </a:p>
          <a:p>
            <a:pPr eaLnBrk="1" hangingPunct="1"/>
            <a:endParaRPr lang="en-US" sz="17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08DEA-F145-4775-B3A2-A021B131C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9" r="1" b="16535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93" name="Group 192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F5BAE32-1D82-4D09-8DAC-A162ADE94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" y="5993743"/>
            <a:ext cx="1644073" cy="7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64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452" y="4582388"/>
            <a:ext cx="3959524" cy="204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VIDA REAL: Respuesta al </a:t>
            </a:r>
            <a:r>
              <a:rPr lang="en-US" sz="2600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Terremoto</a:t>
            </a:r>
            <a:r>
              <a:rPr lang="en-US" sz="26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de Haiti</a:t>
            </a:r>
            <a:endParaRPr lang="en-US" sz="2600" kern="1200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56833" y="4783364"/>
            <a:ext cx="7513603" cy="173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El 12 de </a:t>
            </a:r>
            <a:r>
              <a:rPr lang="en-US" sz="2000" dirty="0" err="1">
                <a:solidFill>
                  <a:schemeClr val="bg1"/>
                </a:solidFill>
              </a:rPr>
              <a:t>enero</a:t>
            </a:r>
            <a:r>
              <a:rPr lang="en-US" sz="2000" dirty="0">
                <a:solidFill>
                  <a:schemeClr val="bg1"/>
                </a:solidFill>
              </a:rPr>
              <a:t> de 2010, un </a:t>
            </a:r>
            <a:r>
              <a:rPr lang="en-US" sz="2000" dirty="0" err="1">
                <a:solidFill>
                  <a:schemeClr val="bg1"/>
                </a:solidFill>
              </a:rPr>
              <a:t>enorme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terremoto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sacudió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Haití</a:t>
            </a:r>
            <a:r>
              <a:rPr lang="en-US" sz="2000" dirty="0">
                <a:solidFill>
                  <a:schemeClr val="bg1"/>
                </a:solidFill>
              </a:rPr>
              <a:t>.  La </a:t>
            </a:r>
            <a:r>
              <a:rPr lang="en-US" sz="2000" dirty="0" err="1">
                <a:solidFill>
                  <a:schemeClr val="bg1"/>
                </a:solidFill>
              </a:rPr>
              <a:t>magnitud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este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desastre</a:t>
            </a:r>
            <a:r>
              <a:rPr lang="en-US" sz="2000" dirty="0">
                <a:solidFill>
                  <a:schemeClr val="bg1"/>
                </a:solidFill>
              </a:rPr>
              <a:t> no tenia </a:t>
            </a:r>
            <a:r>
              <a:rPr lang="en-US" sz="2000" dirty="0" err="1">
                <a:solidFill>
                  <a:schemeClr val="bg1"/>
                </a:solidFill>
              </a:rPr>
              <a:t>precedentes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el </a:t>
            </a:r>
            <a:r>
              <a:rPr lang="en-US" sz="2000" dirty="0" err="1">
                <a:solidFill>
                  <a:schemeClr val="bg1"/>
                </a:solidFill>
              </a:rPr>
              <a:t>hemisferio</a:t>
            </a:r>
            <a:r>
              <a:rPr lang="en-US" sz="2000" dirty="0">
                <a:solidFill>
                  <a:schemeClr val="bg1"/>
                </a:solidFill>
              </a:rPr>
              <a:t> occidental. Las </a:t>
            </a:r>
            <a:r>
              <a:rPr lang="en-US" sz="2000" dirty="0" err="1">
                <a:solidFill>
                  <a:schemeClr val="bg1"/>
                </a:solidFill>
              </a:rPr>
              <a:t>Naciones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Unidas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informaron</a:t>
            </a:r>
            <a:r>
              <a:rPr lang="en-US" sz="2000" dirty="0">
                <a:solidFill>
                  <a:schemeClr val="bg1"/>
                </a:solidFill>
              </a:rPr>
              <a:t> que </a:t>
            </a:r>
            <a:r>
              <a:rPr lang="en-US" sz="2000" dirty="0" err="1">
                <a:solidFill>
                  <a:schemeClr val="bg1"/>
                </a:solidFill>
              </a:rPr>
              <a:t>más</a:t>
            </a:r>
            <a:r>
              <a:rPr lang="en-US" sz="2000" dirty="0">
                <a:solidFill>
                  <a:schemeClr val="bg1"/>
                </a:solidFill>
              </a:rPr>
              <a:t> de 220.000 personas </a:t>
            </a:r>
            <a:r>
              <a:rPr lang="en-US" sz="2000" dirty="0" err="1">
                <a:solidFill>
                  <a:schemeClr val="bg1"/>
                </a:solidFill>
              </a:rPr>
              <a:t>murieron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el </a:t>
            </a:r>
            <a:r>
              <a:rPr lang="en-US" sz="2000" dirty="0" err="1">
                <a:solidFill>
                  <a:schemeClr val="bg1"/>
                </a:solidFill>
              </a:rPr>
              <a:t>terremoto</a:t>
            </a:r>
            <a:r>
              <a:rPr lang="en-US" sz="2000" dirty="0">
                <a:solidFill>
                  <a:schemeClr val="bg1"/>
                </a:solidFill>
              </a:rPr>
              <a:t> y 800.000 personas </a:t>
            </a:r>
            <a:r>
              <a:rPr lang="en-US" sz="2000" dirty="0" err="1">
                <a:solidFill>
                  <a:schemeClr val="bg1"/>
                </a:solidFill>
              </a:rPr>
              <a:t>refugiadas</a:t>
            </a:r>
            <a:r>
              <a:rPr lang="en-US" sz="2000" dirty="0">
                <a:solidFill>
                  <a:schemeClr val="bg1"/>
                </a:solidFill>
              </a:rPr>
              <a:t>. USAID de los </a:t>
            </a:r>
            <a:r>
              <a:rPr lang="en-US" sz="2000" dirty="0" err="1">
                <a:solidFill>
                  <a:schemeClr val="bg1"/>
                </a:solidFill>
              </a:rPr>
              <a:t>Estados</a:t>
            </a:r>
            <a:r>
              <a:rPr lang="en-US" sz="2000" dirty="0">
                <a:solidFill>
                  <a:schemeClr val="bg1"/>
                </a:solidFill>
              </a:rPr>
              <a:t> Unidos lo </a:t>
            </a:r>
            <a:r>
              <a:rPr lang="en-US" sz="2000" dirty="0" err="1">
                <a:solidFill>
                  <a:schemeClr val="bg1"/>
                </a:solidFill>
              </a:rPr>
              <a:t>consideró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"el mayor </a:t>
            </a:r>
            <a:r>
              <a:rPr lang="en-US" sz="2000" i="1" dirty="0" err="1">
                <a:solidFill>
                  <a:schemeClr val="bg1"/>
                </a:solidFill>
              </a:rPr>
              <a:t>proyecto</a:t>
            </a:r>
            <a:r>
              <a:rPr lang="en-US" sz="2000" i="1" dirty="0">
                <a:solidFill>
                  <a:schemeClr val="bg1"/>
                </a:solidFill>
              </a:rPr>
              <a:t> de </a:t>
            </a:r>
            <a:r>
              <a:rPr lang="en-US" sz="2000" i="1" dirty="0" err="1">
                <a:solidFill>
                  <a:schemeClr val="bg1"/>
                </a:solidFill>
              </a:rPr>
              <a:t>reconstrucción</a:t>
            </a:r>
            <a:r>
              <a:rPr lang="en-US" sz="2000" i="1" dirty="0">
                <a:solidFill>
                  <a:schemeClr val="bg1"/>
                </a:solidFill>
              </a:rPr>
              <a:t> a largo </a:t>
            </a:r>
            <a:r>
              <a:rPr lang="en-US" sz="2000" i="1" dirty="0" err="1">
                <a:solidFill>
                  <a:schemeClr val="bg1"/>
                </a:solidFill>
              </a:rPr>
              <a:t>plazo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jamás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previsto</a:t>
            </a:r>
            <a:r>
              <a:rPr lang="en-US" sz="2000" i="1" dirty="0">
                <a:solidFill>
                  <a:schemeClr val="bg1"/>
                </a:solidFill>
              </a:rPr>
              <a:t> para un solo </a:t>
            </a:r>
            <a:r>
              <a:rPr lang="en-US" sz="2000" i="1" dirty="0" err="1">
                <a:solidFill>
                  <a:schemeClr val="bg1"/>
                </a:solidFill>
              </a:rPr>
              <a:t>país</a:t>
            </a:r>
            <a:r>
              <a:rPr lang="en-US" sz="2000" i="1" dirty="0">
                <a:solidFill>
                  <a:schemeClr val="bg1"/>
                </a:solidFill>
              </a:rPr>
              <a:t>".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6892" y="2581509"/>
            <a:ext cx="7583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Destruccion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Puerto Principe: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Aeropuerto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Puerto</a:t>
            </a:r>
            <a:endParaRPr lang="en-US" sz="2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4A8656-1D80-4AA1-AA62-216E878DED86}"/>
              </a:ext>
            </a:extLst>
          </p:cNvPr>
          <p:cNvGrpSpPr/>
          <p:nvPr/>
        </p:nvGrpSpPr>
        <p:grpSpPr>
          <a:xfrm>
            <a:off x="1725718" y="320040"/>
            <a:ext cx="8737516" cy="4305291"/>
            <a:chOff x="2150200" y="3036792"/>
            <a:chExt cx="7583157" cy="37364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3AE78D-E54C-454D-AC2E-9DE2FEC00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2798" y="3043174"/>
              <a:ext cx="3560559" cy="225521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754925-EF76-4A25-A29F-022CCD4B0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0200" y="3036792"/>
              <a:ext cx="4026580" cy="226159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BC89983-13B4-42DF-BE2B-54C8077DE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64" r="6701"/>
            <a:stretch/>
          </p:blipFill>
          <p:spPr>
            <a:xfrm>
              <a:off x="2150200" y="5144877"/>
              <a:ext cx="7583156" cy="1628412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0D7F-4F82-4096-97FF-5171BEE0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3" y="3429000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LOS AEROPUERTOS PUEDEN </a:t>
            </a:r>
            <a:r>
              <a:rPr lang="en-US" sz="2800" dirty="0">
                <a:solidFill>
                  <a:srgbClr val="E6AF00"/>
                </a:solidFill>
                <a:latin typeface="Arial Black" panose="020B0A04020102020204" pitchFamily="34" charset="0"/>
              </a:rPr>
              <a:t>SALVAR VIDAS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5D495-2627-431C-90E7-3CEA60015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17" b="1848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66469-5184-4F45-8EFC-EF57509A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9882" y="3794413"/>
            <a:ext cx="7942118" cy="3196590"/>
          </a:xfrm>
        </p:spPr>
        <p:txBody>
          <a:bodyPr anchor="ctr">
            <a:normAutofit fontScale="92500" lnSpcReduction="10000"/>
          </a:bodyPr>
          <a:lstStyle/>
          <a:p>
            <a:r>
              <a:rPr lang="es-ES" sz="2400" dirty="0"/>
              <a:t>Después de un desastre, los aeropuertos se convierten en </a:t>
            </a:r>
            <a:r>
              <a:rPr lang="es-ES" sz="2400" b="1" dirty="0"/>
              <a:t>salvavidas </a:t>
            </a:r>
            <a:r>
              <a:rPr lang="es-ES" sz="2400" dirty="0"/>
              <a:t>para la población afectada.</a:t>
            </a:r>
          </a:p>
          <a:p>
            <a:r>
              <a:rPr lang="es-ES" sz="2400" dirty="0"/>
              <a:t>Los aeropuertos tiene un </a:t>
            </a:r>
            <a:r>
              <a:rPr lang="es-ES" sz="2400" b="1" dirty="0"/>
              <a:t>papel fundamental </a:t>
            </a:r>
            <a:r>
              <a:rPr lang="es-ES" sz="2400" dirty="0"/>
              <a:t>en la prestación de asistencia humanitaria posterior a las catástrofes.</a:t>
            </a:r>
          </a:p>
          <a:p>
            <a:r>
              <a:rPr lang="es-ES" sz="2400" dirty="0"/>
              <a:t>La función crítica de los aeropuertos va más allá de su papel como centro logístico para la ayuda humanitaria. Los aeropuertos también sirven de </a:t>
            </a:r>
            <a:r>
              <a:rPr lang="es-ES" sz="2400" b="1" dirty="0"/>
              <a:t>centro de coordinación </a:t>
            </a:r>
            <a:r>
              <a:rPr lang="es-ES" sz="2400" dirty="0"/>
              <a:t>inicial para la ayuda entrante, así como los equipos de búsqueda y rescate.</a:t>
            </a:r>
          </a:p>
          <a:p>
            <a:r>
              <a:rPr lang="es-ES" sz="2400" dirty="0"/>
              <a:t>Al mismo tiempo, se ocupan de las operaciones de </a:t>
            </a:r>
            <a:r>
              <a:rPr lang="es-ES" sz="2400" b="1" dirty="0"/>
              <a:t>salida de pasajeros</a:t>
            </a:r>
            <a:r>
              <a:rPr lang="es-ES" sz="2400" dirty="0"/>
              <a:t>, incluyendo evacuación y repatriación.</a:t>
            </a:r>
          </a:p>
          <a:p>
            <a:pPr marL="0" indent="0">
              <a:buNone/>
            </a:pPr>
            <a:endParaRPr lang="en-US" sz="1500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7DD582C-2936-4284-A1FA-DC6401E20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" y="5964324"/>
            <a:ext cx="1767005" cy="8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36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C093F-D15A-4EC8-BE0D-9729735C4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9" t="9091" r="1812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40D7F-4F82-4096-97FF-5171BEE0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775783"/>
            <a:ext cx="4914138" cy="1124712"/>
          </a:xfrm>
        </p:spPr>
        <p:txBody>
          <a:bodyPr anchor="b">
            <a:normAutofit/>
          </a:bodyPr>
          <a:lstStyle/>
          <a:p>
            <a:r>
              <a:rPr lang="en-US" sz="2000" dirty="0">
                <a:solidFill>
                  <a:srgbClr val="E6AF00"/>
                </a:solidFill>
                <a:latin typeface="Arial Black" panose="020B0A04020102020204" pitchFamily="34" charset="0"/>
              </a:rPr>
              <a:t>EL RETO </a:t>
            </a:r>
            <a:r>
              <a:rPr lang="en-US" sz="2000" dirty="0">
                <a:latin typeface="Arial Black" panose="020B0A04020102020204" pitchFamily="34" charset="0"/>
              </a:rPr>
              <a:t>PARA LOS AEROPUERTOS EN LA GESTION DE AYUDA HUMANITARIA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66469-5184-4F45-8EFC-EF57509A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15" y="2032669"/>
            <a:ext cx="5257038" cy="4866893"/>
          </a:xfrm>
        </p:spPr>
        <p:txBody>
          <a:bodyPr anchor="t">
            <a:normAutofit/>
          </a:bodyPr>
          <a:lstStyle/>
          <a:p>
            <a:r>
              <a:rPr lang="es-ES" dirty="0"/>
              <a:t>Las operaciones aeroportuarias son </a:t>
            </a:r>
            <a:r>
              <a:rPr lang="es-ES" b="1" dirty="0"/>
              <a:t>complejas</a:t>
            </a:r>
            <a:r>
              <a:rPr lang="es-ES" dirty="0"/>
              <a:t>, incluso en situaciones normales. La gestión humanitaria a gran escala es una operación compleja.</a:t>
            </a:r>
          </a:p>
          <a:p>
            <a:r>
              <a:rPr lang="es-ES" dirty="0"/>
              <a:t>En una situación de catástrofe, los aeropuertos se enfrentan a una </a:t>
            </a:r>
            <a:r>
              <a:rPr lang="es-ES" b="1" dirty="0"/>
              <a:t>carga abrumadora </a:t>
            </a:r>
            <a:r>
              <a:rPr lang="es-ES" dirty="0"/>
              <a:t>en sus infraestructuras, sistemas y operaciones. </a:t>
            </a:r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627CCA3-A0E4-48B8-B901-1843B6B40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647" y="6129067"/>
            <a:ext cx="1644073" cy="7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9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7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9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9BA9F842-2465-425C-BD10-9CE07AED73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r="14570" b="-2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36604699-8319-4814-A0DF-9D911700E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13447"/>
            <a:ext cx="2865932" cy="1443522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CBEC489-4C2B-47F6-95D1-37414D8BFE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34" y="5547991"/>
            <a:ext cx="3376136" cy="101681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CC0636E-A1D8-4167-BBC2-924C1320A247}"/>
              </a:ext>
            </a:extLst>
          </p:cNvPr>
          <p:cNvSpPr/>
          <p:nvPr/>
        </p:nvSpPr>
        <p:spPr>
          <a:xfrm>
            <a:off x="399384" y="1387917"/>
            <a:ext cx="52919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SV" sz="4000" b="1" cap="none" spc="0" dirty="0">
                <a:ln w="0"/>
                <a:solidFill>
                  <a:srgbClr val="2C4E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“Gestión de ayuda humanitaria en emergencias”</a:t>
            </a:r>
            <a:endParaRPr lang="en-US" sz="4000" b="1" cap="none" spc="0" dirty="0">
              <a:ln w="0"/>
              <a:solidFill>
                <a:srgbClr val="2C4E8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57F57B-2E4A-4CAA-AC24-8C5E97D23F0D}"/>
              </a:ext>
            </a:extLst>
          </p:cNvPr>
          <p:cNvSpPr txBox="1"/>
          <p:nvPr/>
        </p:nvSpPr>
        <p:spPr>
          <a:xfrm>
            <a:off x="2240404" y="3512128"/>
            <a:ext cx="125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April 2021</a:t>
            </a:r>
          </a:p>
        </p:txBody>
      </p:sp>
    </p:spTree>
    <p:extLst>
      <p:ext uri="{BB962C8B-B14F-4D97-AF65-F5344CB8AC3E}">
        <p14:creationId xmlns:p14="http://schemas.microsoft.com/office/powerpoint/2010/main" val="2655757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C093F-D15A-4EC8-BE0D-9729735C4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r="790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40D7F-4F82-4096-97FF-5171BEE0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782710"/>
            <a:ext cx="4914138" cy="1124712"/>
          </a:xfrm>
        </p:spPr>
        <p:txBody>
          <a:bodyPr anchor="b">
            <a:normAutofit/>
          </a:bodyPr>
          <a:lstStyle/>
          <a:p>
            <a:r>
              <a:rPr lang="en-US" sz="2000" dirty="0">
                <a:solidFill>
                  <a:srgbClr val="E6AF00"/>
                </a:solidFill>
                <a:latin typeface="Arial Black" panose="020B0A04020102020204" pitchFamily="34" charset="0"/>
              </a:rPr>
              <a:t>EL RETO </a:t>
            </a:r>
            <a:r>
              <a:rPr lang="en-US" sz="2000" dirty="0">
                <a:latin typeface="Arial Black" panose="020B0A04020102020204" pitchFamily="34" charset="0"/>
              </a:rPr>
              <a:t>PARA LOS AEROPUERTOS EN LA GESTION DE AYUDA HUMANITARIA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66469-5184-4F45-8EFC-EF57509A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15" y="2077975"/>
            <a:ext cx="5257038" cy="4866893"/>
          </a:xfrm>
        </p:spPr>
        <p:txBody>
          <a:bodyPr anchor="t">
            <a:normAutofit/>
          </a:bodyPr>
          <a:lstStyle/>
          <a:p>
            <a:r>
              <a:rPr lang="es-ES" sz="2400" dirty="0"/>
              <a:t>El </a:t>
            </a:r>
            <a:r>
              <a:rPr lang="es-ES" sz="2400" b="1" dirty="0"/>
              <a:t>aumento de los vuelos humanitarios </a:t>
            </a:r>
            <a:r>
              <a:rPr lang="es-ES" sz="2400" dirty="0"/>
              <a:t>entrantes y salientes a un aeropuerto que no está preparado para estas actividades y volúmenes, suele provocar grandes dificultades que impiden un despliegue eficaz de las operaciones de respuesta humanitaria. </a:t>
            </a:r>
          </a:p>
          <a:p>
            <a:r>
              <a:rPr lang="es-ES" sz="2400" dirty="0"/>
              <a:t>Además, los aeropuertos pueden verse directa o indirectamente </a:t>
            </a:r>
            <a:r>
              <a:rPr lang="es-ES" sz="2400" b="1" dirty="0"/>
              <a:t>afectados</a:t>
            </a:r>
            <a:r>
              <a:rPr lang="es-ES" sz="2400" dirty="0"/>
              <a:t> por la propia catástrofe, lo que limita aún más su capacidad de apoyo a la respuesta humanitaria</a:t>
            </a:r>
            <a:r>
              <a:rPr lang="es-ES" sz="2200" dirty="0"/>
              <a:t>.</a:t>
            </a:r>
            <a:endParaRPr lang="en-US" sz="2200" dirty="0"/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627CCA3-A0E4-48B8-B901-1843B6B40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647" y="6129067"/>
            <a:ext cx="1644073" cy="7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67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38F9DC-01C1-4B17-B441-C6D7E7660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40D7F-4F82-4096-97FF-5171BEE0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6" y="1417320"/>
            <a:ext cx="4667224" cy="172051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E6AF00"/>
                </a:solidFill>
                <a:latin typeface="Arial Black" panose="020B0A04020102020204" pitchFamily="34" charset="0"/>
              </a:rPr>
              <a:t>LA META </a:t>
            </a:r>
            <a:r>
              <a:rPr lang="en-US" sz="2800" dirty="0">
                <a:latin typeface="Arial Black" panose="020B0A04020102020204" pitchFamily="34" charset="0"/>
              </a:rPr>
              <a:t>DE LOS AEROPUERTOS EN LA GESTION DE AYUDA HUMANITARIA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66469-5184-4F45-8EFC-EF57509A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3417573"/>
            <a:ext cx="5010912" cy="3440417"/>
          </a:xfrm>
        </p:spPr>
        <p:txBody>
          <a:bodyPr anchor="ctr">
            <a:normAutofit/>
          </a:bodyPr>
          <a:lstStyle/>
          <a:p>
            <a:r>
              <a:rPr lang="es-ES" sz="2400" dirty="0"/>
              <a:t>Es fundamental que los aeropuertos no se conviertan en cuellos de botella, sino que contribuyan a una respuesta rápida y eficaz.</a:t>
            </a:r>
          </a:p>
          <a:p>
            <a:r>
              <a:rPr lang="es-ES" sz="2400" dirty="0"/>
              <a:t>Cada aeropuerto debe estar preparado para buscar formas de servir como plataforma logística para la ayuda humanitaria y aumentar su capacidad cuando sea necesario.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055FCFCE-DF8D-4735-B7C8-488AC01B0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647" y="6129067"/>
            <a:ext cx="1644073" cy="7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7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0D7F-4F82-4096-97FF-5171BEE0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083" y="-67765"/>
            <a:ext cx="6225364" cy="157411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E6AF00"/>
                </a:solidFill>
                <a:latin typeface="Arial Black" panose="020B0A04020102020204" pitchFamily="34" charset="0"/>
              </a:rPr>
              <a:t>BUENAS PRACTICAS </a:t>
            </a:r>
            <a:r>
              <a:rPr lang="en-US" sz="3200" dirty="0">
                <a:latin typeface="Arial Black" panose="020B0A04020102020204" pitchFamily="34" charset="0"/>
              </a:rPr>
              <a:t>PARA LOS AEROPUERTOS EN GESTION HUMANITARIA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EB991-6A80-4E64-9B18-D602EDA98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r="19928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66469-5184-4F45-8EFC-EF57509A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717" y="1506351"/>
            <a:ext cx="6464426" cy="5310086"/>
          </a:xfrm>
        </p:spPr>
        <p:txBody>
          <a:bodyPr anchor="t">
            <a:normAutofit fontScale="40000" lnSpcReduction="20000"/>
          </a:bodyPr>
          <a:lstStyle/>
          <a:p>
            <a:r>
              <a:rPr lang="es-ES" sz="5000" dirty="0"/>
              <a:t>Desarrollar un </a:t>
            </a:r>
            <a:r>
              <a:rPr lang="es-ES" sz="5000" b="1" dirty="0">
                <a:solidFill>
                  <a:srgbClr val="FFDA65"/>
                </a:solidFill>
              </a:rPr>
              <a:t>mapa de actores </a:t>
            </a:r>
            <a:r>
              <a:rPr lang="es-ES" sz="5000" dirty="0"/>
              <a:t>de la ayuda humanitaria en su ciudad.</a:t>
            </a:r>
          </a:p>
          <a:p>
            <a:r>
              <a:rPr lang="es-ES" sz="5000" dirty="0"/>
              <a:t>Creación de un </a:t>
            </a:r>
            <a:r>
              <a:rPr lang="es-ES" sz="5000" b="1" dirty="0">
                <a:solidFill>
                  <a:srgbClr val="FFDA65"/>
                </a:solidFill>
              </a:rPr>
              <a:t>Grupo de Trabajo </a:t>
            </a:r>
            <a:r>
              <a:rPr lang="es-ES" sz="5000" dirty="0"/>
              <a:t>(entre aeropuertos y los actores de la ayuda humanitaria).</a:t>
            </a:r>
          </a:p>
          <a:p>
            <a:r>
              <a:rPr lang="es-ES" sz="5000" dirty="0"/>
              <a:t>Identificación conjunta de los </a:t>
            </a:r>
            <a:r>
              <a:rPr lang="es-ES" sz="5000" b="1" dirty="0">
                <a:solidFill>
                  <a:srgbClr val="FFDA65"/>
                </a:solidFill>
              </a:rPr>
              <a:t>cuellos de botella</a:t>
            </a:r>
            <a:r>
              <a:rPr lang="es-ES" sz="5000" b="1" dirty="0"/>
              <a:t> </a:t>
            </a:r>
            <a:r>
              <a:rPr lang="es-ES" sz="5000" dirty="0"/>
              <a:t>o las ineficiencias en los aeropuertos durante las operaciones de ayuda humanitaria.</a:t>
            </a:r>
          </a:p>
          <a:p>
            <a:r>
              <a:rPr lang="es-ES" sz="5000" dirty="0"/>
              <a:t>Revisar los </a:t>
            </a:r>
            <a:r>
              <a:rPr lang="es-ES" sz="5000" b="1" dirty="0">
                <a:solidFill>
                  <a:srgbClr val="FFDA65"/>
                </a:solidFill>
              </a:rPr>
              <a:t>planes de emergencia </a:t>
            </a:r>
            <a:r>
              <a:rPr lang="es-ES" sz="5000" dirty="0"/>
              <a:t>de los aeropuertos para asegurarse de incluir la gestión de ayuda humanitaria.</a:t>
            </a:r>
          </a:p>
          <a:p>
            <a:r>
              <a:rPr lang="es-ES" sz="5000" dirty="0"/>
              <a:t>Dar </a:t>
            </a:r>
            <a:r>
              <a:rPr lang="es-ES" sz="5000" b="1" dirty="0">
                <a:solidFill>
                  <a:srgbClr val="FFDA65"/>
                </a:solidFill>
              </a:rPr>
              <a:t>capacitación</a:t>
            </a:r>
            <a:r>
              <a:rPr lang="es-ES" sz="5000" dirty="0">
                <a:solidFill>
                  <a:srgbClr val="FFDA65"/>
                </a:solidFill>
              </a:rPr>
              <a:t> </a:t>
            </a:r>
            <a:r>
              <a:rPr lang="es-ES" sz="5000" dirty="0"/>
              <a:t>al personal de los aeropuertos sobre la gestión de ayuda humanitaria.</a:t>
            </a:r>
          </a:p>
          <a:p>
            <a:r>
              <a:rPr lang="es-ES" sz="5000" b="1" dirty="0">
                <a:solidFill>
                  <a:srgbClr val="FFDA65"/>
                </a:solidFill>
              </a:rPr>
              <a:t>Informarse</a:t>
            </a:r>
            <a:r>
              <a:rPr lang="es-ES" sz="5000" dirty="0"/>
              <a:t> con los recursos existentes: </a:t>
            </a:r>
          </a:p>
          <a:p>
            <a:pPr marL="0" indent="0">
              <a:buNone/>
            </a:pPr>
            <a:r>
              <a:rPr lang="es-ES" sz="5000" dirty="0"/>
              <a:t>Organización de Aviación Civil Internacional (OACI)de las Naciones Unidas</a:t>
            </a:r>
          </a:p>
          <a:p>
            <a:pPr marL="0" indent="0">
              <a:buNone/>
            </a:pPr>
            <a:r>
              <a:rPr lang="es-ES" sz="5000" dirty="0">
                <a:solidFill>
                  <a:srgbClr val="D3F3F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https://unitingaviation.com/news/safety/the-role-of-aviation-in-humanitarian-assistance/</a:t>
            </a:r>
            <a:endParaRPr lang="es-ES" sz="5000" dirty="0">
              <a:solidFill>
                <a:srgbClr val="D3F3FD"/>
              </a:solidFill>
            </a:endParaRPr>
          </a:p>
          <a:p>
            <a:pPr marL="0" indent="0">
              <a:buNone/>
            </a:pPr>
            <a:r>
              <a:rPr lang="en-US" sz="5000" dirty="0" err="1"/>
              <a:t>Technische</a:t>
            </a:r>
            <a:r>
              <a:rPr lang="en-US" sz="5000" dirty="0"/>
              <a:t> Universiteit (TU Delft Delta)</a:t>
            </a:r>
          </a:p>
          <a:p>
            <a:pPr marL="0" indent="0">
              <a:buNone/>
            </a:pPr>
            <a:r>
              <a:rPr lang="es-ES" sz="5000" dirty="0">
                <a:solidFill>
                  <a:schemeClr val="accent6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https://www.tudelft.nl/infrastructures/onderzoek/special-projects/airports-in-disaster</a:t>
            </a:r>
            <a:endParaRPr lang="es-ES" sz="5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s-ES" sz="1100" dirty="0"/>
          </a:p>
          <a:p>
            <a:endParaRPr lang="en-US" sz="110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74B944-A380-4552-8567-A864C9B09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2" y="5963478"/>
            <a:ext cx="1802347" cy="7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03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l total de población en México, 30.8% son niños y adolescentes: INEGI">
            <a:extLst>
              <a:ext uri="{FF2B5EF4-FFF2-40B4-BE49-F238E27FC236}">
                <a16:creationId xmlns:a16="http://schemas.microsoft.com/office/drawing/2014/main" id="{D8E06FA6-CB86-4B68-9FCE-4FC6C01E28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" b="687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28AEF-D901-4BE4-8FF8-278922C4B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Todo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 que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hacemos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 por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ellos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1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09552AC5-C2DC-41C0-8251-8009496EE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69" y="6137332"/>
            <a:ext cx="1802347" cy="7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16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3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CBEC489-4C2B-47F6-95D1-37414D8BF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54" y="2984130"/>
            <a:ext cx="3438815" cy="10356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36604699-8319-4814-A0DF-9D911700E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62" y="2532549"/>
            <a:ext cx="3416322" cy="1716701"/>
          </a:xfrm>
          <a:prstGeom prst="rect">
            <a:avLst/>
          </a:prstGeom>
        </p:spPr>
      </p:pic>
      <p:sp>
        <p:nvSpPr>
          <p:cNvPr id="42" name="Rectangle 35">
            <a:extLst>
              <a:ext uri="{FF2B5EF4-FFF2-40B4-BE49-F238E27FC236}">
                <a16:creationId xmlns:a16="http://schemas.microsoft.com/office/drawing/2014/main" id="{FC117A00-E1E3-4C50-9444-14FB2BC77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C0636E-A1D8-4167-BBC2-924C1320A247}"/>
              </a:ext>
            </a:extLst>
          </p:cNvPr>
          <p:cNvSpPr/>
          <p:nvPr/>
        </p:nvSpPr>
        <p:spPr>
          <a:xfrm>
            <a:off x="893189" y="3964845"/>
            <a:ext cx="8508512" cy="12740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Dr. Teo A. Babun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57F57B-2E4A-4CAA-AC24-8C5E97D23F0D}"/>
              </a:ext>
            </a:extLst>
          </p:cNvPr>
          <p:cNvSpPr txBox="1"/>
          <p:nvPr/>
        </p:nvSpPr>
        <p:spPr>
          <a:xfrm>
            <a:off x="1000199" y="5116069"/>
            <a:ext cx="2132616" cy="429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  <a:hlinkClick r:id="rId4"/>
              </a:rPr>
              <a:t>tb@oaausa.org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0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40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292D3C-8588-43D2-9FF7-780DD1C3129B}"/>
              </a:ext>
            </a:extLst>
          </p:cNvPr>
          <p:cNvSpPr txBox="1"/>
          <p:nvPr/>
        </p:nvSpPr>
        <p:spPr>
          <a:xfrm>
            <a:off x="2843916" y="421287"/>
            <a:ext cx="6504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 Black" panose="020B0A04020102020204" pitchFamily="34" charset="0"/>
              </a:rPr>
              <a:t>Muchas</a:t>
            </a:r>
            <a:r>
              <a:rPr lang="en-US" sz="5400" dirty="0">
                <a:latin typeface="Arial Black" panose="020B0A04020102020204" pitchFamily="34" charset="0"/>
              </a:rPr>
              <a:t> gracias</a:t>
            </a:r>
          </a:p>
        </p:txBody>
      </p:sp>
    </p:spTree>
    <p:extLst>
      <p:ext uri="{BB962C8B-B14F-4D97-AF65-F5344CB8AC3E}">
        <p14:creationId xmlns:p14="http://schemas.microsoft.com/office/powerpoint/2010/main" val="54801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6A1FF6-CA20-4D97-BB8F-17D62578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7" y="4398380"/>
            <a:ext cx="5465618" cy="1173700"/>
          </a:xfrm>
        </p:spPr>
        <p:txBody>
          <a:bodyPr anchor="t">
            <a:noAutofit/>
          </a:bodyPr>
          <a:lstStyle/>
          <a:p>
            <a:pPr algn="r"/>
            <a:r>
              <a:rPr lang="en-US" sz="40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Ayuda</a:t>
            </a:r>
            <a:r>
              <a:rPr lang="en-US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 </a:t>
            </a:r>
            <a:r>
              <a:rPr lang="en-US" sz="40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Humanitaria</a:t>
            </a:r>
            <a:r>
              <a:rPr lang="en-US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 </a:t>
            </a:r>
            <a:r>
              <a:rPr lang="en-US" sz="40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en</a:t>
            </a:r>
            <a:r>
              <a:rPr lang="en-US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 </a:t>
            </a:r>
            <a:r>
              <a:rPr lang="en-US" sz="40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Emergencias</a:t>
            </a:r>
            <a:endParaRPr lang="en-US" sz="4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51160-ED79-43DE-BA0C-8FCEC9E5E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9" b="618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319F9-FFC1-4577-8A1D-AD33ED11A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03723"/>
            <a:ext cx="6009120" cy="19940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Es la a</a:t>
            </a:r>
            <a:r>
              <a:rPr lang="es-ES" sz="2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sistencia dirigida a salvar vidas, aliviar el sufrimiento y mantener y proteger la dignidad humana</a:t>
            </a:r>
            <a:r>
              <a:rPr lang="es-E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" sz="2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en acontecimientos que amenazan la salud, seguridad, o bienestar de un </a:t>
            </a:r>
            <a:r>
              <a:rPr lang="es-E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grupo de </a:t>
            </a:r>
            <a:r>
              <a:rPr lang="es-ES" sz="2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personas.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6E16495-88CF-4E6B-AE8F-396208C43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5870"/>
            <a:ext cx="2088060" cy="9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17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CA10E-59FE-4BD9-BB61-9AEA18037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979" y="467535"/>
            <a:ext cx="7231721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000" b="1" kern="1200" dirty="0">
                <a:solidFill>
                  <a:srgbClr val="E6AF00"/>
                </a:solidFill>
                <a:latin typeface="Arial Black" panose="020B0A04020102020204" pitchFamily="34" charset="0"/>
              </a:rPr>
              <a:t>TIPOS</a:t>
            </a:r>
            <a:r>
              <a:rPr lang="en-US" sz="4000" b="1" kern="1200" dirty="0">
                <a:solidFill>
                  <a:schemeClr val="bg1"/>
                </a:solidFill>
                <a:latin typeface="Arial Black" panose="020B0A04020102020204" pitchFamily="34" charset="0"/>
              </a:rPr>
              <a:t> DE EMERGENCIAS/DESASTRES</a:t>
            </a:r>
          </a:p>
        </p:txBody>
      </p:sp>
      <p:pic>
        <p:nvPicPr>
          <p:cNvPr id="7" name="Picture 6" descr="A picture containing outdoor, people, several&#10;&#10;Description automatically generated">
            <a:extLst>
              <a:ext uri="{FF2B5EF4-FFF2-40B4-BE49-F238E27FC236}">
                <a16:creationId xmlns:a16="http://schemas.microsoft.com/office/drawing/2014/main" id="{C43D4DB5-5488-439D-8C48-276C697D5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" r="1" b="20224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FD2F0AA-71AC-4341-873D-92E5FA3F9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691649"/>
              </p:ext>
            </p:extLst>
          </p:nvPr>
        </p:nvGraphicFramePr>
        <p:xfrm>
          <a:off x="4713401" y="2026764"/>
          <a:ext cx="7315199" cy="366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85B3493E-0688-4C3E-AB52-4BFD929F5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32" y="5932216"/>
            <a:ext cx="2088060" cy="9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92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96764-51DE-421D-B178-D5895BF53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9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QUIENES SON MAS </a:t>
            </a:r>
            <a:r>
              <a:rPr lang="en-US" sz="4000" b="1" dirty="0">
                <a:solidFill>
                  <a:srgbClr val="E6AF00"/>
                </a:solidFill>
                <a:latin typeface="Arial Black" panose="020B0A04020102020204" pitchFamily="34" charset="0"/>
              </a:rPr>
              <a:t>VULNERABLES</a:t>
            </a: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780AA-0337-4B50-B92C-5E24580F9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52438"/>
            <a:ext cx="6819900" cy="4410212"/>
          </a:xfrm>
        </p:spPr>
        <p:txBody>
          <a:bodyPr>
            <a:normAutofit fontScale="92500" lnSpcReduction="20000"/>
          </a:bodyPr>
          <a:lstStyle/>
          <a:p>
            <a:r>
              <a:rPr lang="es-ES" sz="3000" dirty="0">
                <a:solidFill>
                  <a:schemeClr val="bg1"/>
                </a:solidFill>
              </a:rPr>
              <a:t>Las poblaciones vulnerables que </a:t>
            </a:r>
            <a:r>
              <a:rPr lang="es-ES" sz="3000" b="1" dirty="0">
                <a:solidFill>
                  <a:srgbClr val="FFDA65"/>
                </a:solidFill>
              </a:rPr>
              <a:t>no pueden </a:t>
            </a:r>
            <a:r>
              <a:rPr lang="es-ES" sz="3000" dirty="0">
                <a:solidFill>
                  <a:schemeClr val="bg1"/>
                </a:solidFill>
              </a:rPr>
              <a:t>por sí mismas soportar las consecuencias negativas. </a:t>
            </a:r>
          </a:p>
          <a:p>
            <a:r>
              <a:rPr lang="es-ES" sz="3000" dirty="0">
                <a:solidFill>
                  <a:schemeClr val="bg1"/>
                </a:solidFill>
              </a:rPr>
              <a:t>La </a:t>
            </a:r>
            <a:r>
              <a:rPr lang="es-ES" sz="3000" dirty="0">
                <a:solidFill>
                  <a:srgbClr val="FFDA65"/>
                </a:solidFill>
              </a:rPr>
              <a:t>"vulnerabilidad" </a:t>
            </a:r>
            <a:r>
              <a:rPr lang="es-ES" sz="3000" dirty="0">
                <a:solidFill>
                  <a:schemeClr val="bg1"/>
                </a:solidFill>
              </a:rPr>
              <a:t>es la capacidad reducida de los individuos/grupos para resistir y recuperarse de los peligros que ponen en peligro la vida o bienestar.</a:t>
            </a:r>
          </a:p>
          <a:p>
            <a:r>
              <a:rPr lang="es-ES" sz="3000" dirty="0">
                <a:solidFill>
                  <a:schemeClr val="bg1"/>
                </a:solidFill>
              </a:rPr>
              <a:t>La vulnerabilidad suele estar relacionada con la </a:t>
            </a:r>
            <a:r>
              <a:rPr lang="es-ES" sz="3000" dirty="0">
                <a:solidFill>
                  <a:srgbClr val="FFDA65"/>
                </a:solidFill>
              </a:rPr>
              <a:t>pobreza. </a:t>
            </a:r>
          </a:p>
          <a:p>
            <a:r>
              <a:rPr lang="es-ES" sz="3000" dirty="0">
                <a:solidFill>
                  <a:schemeClr val="bg1"/>
                </a:solidFill>
              </a:rPr>
              <a:t>Los grupos típicamente vulnerables son los </a:t>
            </a:r>
            <a:r>
              <a:rPr lang="es-ES" sz="3000" dirty="0">
                <a:solidFill>
                  <a:srgbClr val="FFDA65"/>
                </a:solidFill>
              </a:rPr>
              <a:t>niños, las mujeres embarazadas y lactantes, los emigrantes y los desplazados.</a:t>
            </a:r>
          </a:p>
          <a:p>
            <a:endParaRPr lang="en-US" sz="19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Picture 4" descr="A child carrying a pink pig&#10;&#10;Description automatically generated with medium confidence">
            <a:extLst>
              <a:ext uri="{FF2B5EF4-FFF2-40B4-BE49-F238E27FC236}">
                <a16:creationId xmlns:a16="http://schemas.microsoft.com/office/drawing/2014/main" id="{908BE3D2-73E4-4A9C-95FB-C4B4F9A48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" b="1900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49A9019-9CC2-439A-B293-ED53CDDC7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5870"/>
            <a:ext cx="2088060" cy="9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5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1"/>
            <a:ext cx="3362146" cy="39115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98540-9214-4C49-8652-09774C43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08" y="445459"/>
            <a:ext cx="3342790" cy="3916285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rgbClr val="FFFFFF"/>
                </a:solidFill>
                <a:latin typeface="Arial Black" panose="020B0A04020102020204" pitchFamily="34" charset="0"/>
              </a:rPr>
              <a:t>LAS EMERGENCIAS HUMANITARIAS SUELEN CARACTERIZARSE POR:</a:t>
            </a:r>
            <a:endParaRPr lang="en-US" sz="2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A group of people walking on a road&#10;&#10;Description automatically generated with medium confidence">
            <a:extLst>
              <a:ext uri="{FF2B5EF4-FFF2-40B4-BE49-F238E27FC236}">
                <a16:creationId xmlns:a16="http://schemas.microsoft.com/office/drawing/2014/main" id="{264CAC0D-6906-4EDA-BF41-602948960F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" b="2"/>
          <a:stretch/>
        </p:blipFill>
        <p:spPr>
          <a:xfrm>
            <a:off x="3988092" y="448054"/>
            <a:ext cx="4036457" cy="59545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8443" y="445459"/>
            <a:ext cx="3522149" cy="595717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8EF01426-F465-4B28-B29D-9A5B74B97DA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67799" y="445460"/>
          <a:ext cx="3214602" cy="5967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17136"/>
            <a:ext cx="3362146" cy="1890452"/>
          </a:xfrm>
          <a:prstGeom prst="rect">
            <a:avLst/>
          </a:prstGeom>
          <a:solidFill>
            <a:srgbClr val="4C303A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C319C33-6FB9-4CAE-85C3-6D09984503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73" y="5476850"/>
            <a:ext cx="2088060" cy="9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1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933A-9EF5-4AB8-BF37-282B4DC5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93" y="228600"/>
            <a:ext cx="5324475" cy="25445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 err="1"/>
              <a:t>Cada</a:t>
            </a:r>
            <a:r>
              <a:rPr lang="en-US" sz="4000" dirty="0"/>
              <a:t> </a:t>
            </a:r>
            <a:r>
              <a:rPr lang="en-US" sz="4000" dirty="0" err="1"/>
              <a:t>emergencia</a:t>
            </a:r>
            <a:r>
              <a:rPr lang="en-US" sz="4000" dirty="0"/>
              <a:t> </a:t>
            </a:r>
            <a:r>
              <a:rPr lang="en-US" sz="4000" dirty="0" err="1"/>
              <a:t>humanitaria</a:t>
            </a:r>
            <a:r>
              <a:rPr lang="en-US" sz="4000" dirty="0"/>
              <a:t> </a:t>
            </a:r>
            <a:r>
              <a:rPr lang="en-US" sz="4000" dirty="0" err="1"/>
              <a:t>tiene</a:t>
            </a:r>
            <a:r>
              <a:rPr lang="en-US" sz="4000" dirty="0"/>
              <a:t> </a:t>
            </a:r>
            <a:r>
              <a:rPr lang="en-US" sz="4000" dirty="0" err="1"/>
              <a:t>su</a:t>
            </a:r>
            <a:r>
              <a:rPr lang="en-US" sz="4000" dirty="0"/>
              <a:t> </a:t>
            </a:r>
            <a:r>
              <a:rPr lang="en-US" sz="4000" dirty="0" err="1"/>
              <a:t>propio</a:t>
            </a:r>
            <a:r>
              <a:rPr lang="en-US" sz="4000" dirty="0"/>
              <a:t> conjunto de </a:t>
            </a:r>
            <a:r>
              <a:rPr lang="en-US" sz="4000" b="1" dirty="0" err="1"/>
              <a:t>desafíos</a:t>
            </a:r>
            <a:r>
              <a:rPr lang="en-US" sz="4000" dirty="0"/>
              <a:t>, y la  </a:t>
            </a:r>
            <a:r>
              <a:rPr lang="en-US" sz="4000" dirty="0" err="1"/>
              <a:t>ayuda</a:t>
            </a:r>
            <a:r>
              <a:rPr lang="en-US" sz="4000" dirty="0"/>
              <a:t> </a:t>
            </a:r>
            <a:r>
              <a:rPr lang="en-US" sz="4000" dirty="0" err="1"/>
              <a:t>humanitaria</a:t>
            </a:r>
            <a:r>
              <a:rPr lang="en-US" sz="4000" dirty="0"/>
              <a:t> debe responder </a:t>
            </a:r>
            <a:r>
              <a:rPr lang="en-US" sz="4000" dirty="0" err="1"/>
              <a:t>esos</a:t>
            </a:r>
            <a:r>
              <a:rPr lang="en-US" sz="4000" dirty="0"/>
              <a:t> </a:t>
            </a:r>
            <a:r>
              <a:rPr lang="en-US" sz="4000" dirty="0" err="1"/>
              <a:t>desafíos</a:t>
            </a:r>
            <a:r>
              <a:rPr lang="en-US" sz="26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0F79FD-A4CC-4BAA-A383-23B16C9CA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prstClr val="white"/>
            </a:duotone>
          </a:blip>
          <a:srcRect l="18775" r="8644" b="-1"/>
          <a:stretch/>
        </p:blipFill>
        <p:spPr>
          <a:xfrm>
            <a:off x="5326408" y="10"/>
            <a:ext cx="6865592" cy="6857990"/>
          </a:xfrm>
          <a:custGeom>
            <a:avLst/>
            <a:gdLst/>
            <a:ahLst/>
            <a:cxnLst/>
            <a:rect l="l" t="t" r="r" b="b"/>
            <a:pathLst>
              <a:path w="6865592" h="6858000">
                <a:moveTo>
                  <a:pt x="3068432" y="0"/>
                </a:moveTo>
                <a:lnTo>
                  <a:pt x="6865592" y="0"/>
                </a:lnTo>
                <a:lnTo>
                  <a:pt x="6865592" y="6858000"/>
                </a:lnTo>
                <a:lnTo>
                  <a:pt x="3068431" y="6858000"/>
                </a:lnTo>
                <a:lnTo>
                  <a:pt x="3064426" y="6854853"/>
                </a:lnTo>
                <a:cubicBezTo>
                  <a:pt x="2077725" y="6040555"/>
                  <a:pt x="1448804" y="4808224"/>
                  <a:pt x="1448804" y="3429000"/>
                </a:cubicBezTo>
                <a:cubicBezTo>
                  <a:pt x="1448804" y="2049777"/>
                  <a:pt x="2077725" y="817446"/>
                  <a:pt x="3064426" y="3148"/>
                </a:cubicBezTo>
                <a:close/>
                <a:moveTo>
                  <a:pt x="1056707" y="0"/>
                </a:moveTo>
                <a:lnTo>
                  <a:pt x="2472663" y="0"/>
                </a:lnTo>
                <a:lnTo>
                  <a:pt x="2400426" y="75768"/>
                </a:lnTo>
                <a:cubicBezTo>
                  <a:pt x="1595468" y="961418"/>
                  <a:pt x="1104860" y="2137915"/>
                  <a:pt x="1104860" y="3429000"/>
                </a:cubicBezTo>
                <a:cubicBezTo>
                  <a:pt x="1104860" y="4720086"/>
                  <a:pt x="1595468" y="5896583"/>
                  <a:pt x="2400426" y="6782233"/>
                </a:cubicBezTo>
                <a:lnTo>
                  <a:pt x="2472663" y="6858000"/>
                </a:lnTo>
                <a:lnTo>
                  <a:pt x="1056707" y="6858000"/>
                </a:lnTo>
                <a:lnTo>
                  <a:pt x="1040415" y="6835090"/>
                </a:lnTo>
                <a:cubicBezTo>
                  <a:pt x="383550" y="5862802"/>
                  <a:pt x="0" y="4690693"/>
                  <a:pt x="0" y="3429000"/>
                </a:cubicBezTo>
                <a:cubicBezTo>
                  <a:pt x="0" y="2167308"/>
                  <a:pt x="383550" y="995199"/>
                  <a:pt x="1040415" y="22911"/>
                </a:cubicBezTo>
                <a:close/>
              </a:path>
            </a:pathLst>
          </a:custGeom>
        </p:spPr>
      </p:pic>
      <p:sp>
        <p:nvSpPr>
          <p:cNvPr id="19" name="Freeform: Shape 8">
            <a:extLst>
              <a:ext uri="{FF2B5EF4-FFF2-40B4-BE49-F238E27FC236}">
                <a16:creationId xmlns:a16="http://schemas.microsoft.com/office/drawing/2014/main" id="{ABB34BBC-69D7-4906-8E5B-64C9EE038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26408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98B24AA2-D13E-4F54-8C34-3E2C20FDF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13447"/>
            <a:ext cx="2865932" cy="14435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A71EB0-EB26-411C-BE24-6114763E9F2D}"/>
              </a:ext>
            </a:extLst>
          </p:cNvPr>
          <p:cNvSpPr/>
          <p:nvPr/>
        </p:nvSpPr>
        <p:spPr>
          <a:xfrm>
            <a:off x="933480" y="2821023"/>
            <a:ext cx="3639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La </a:t>
            </a:r>
            <a:r>
              <a:rPr lang="en-US" sz="5400" b="1" cap="none" spc="0" dirty="0" err="1">
                <a:ln/>
                <a:solidFill>
                  <a:srgbClr val="FFC000"/>
                </a:solidFill>
                <a:effectLst/>
              </a:rPr>
              <a:t>prioridad</a:t>
            </a:r>
            <a:endParaRPr lang="en-US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B425FDD-24CD-478A-9429-FE4741A0DF27}"/>
              </a:ext>
            </a:extLst>
          </p:cNvPr>
          <p:cNvSpPr txBox="1">
            <a:spLocks/>
          </p:cNvSpPr>
          <p:nvPr/>
        </p:nvSpPr>
        <p:spPr>
          <a:xfrm>
            <a:off x="102813" y="2773186"/>
            <a:ext cx="5324475" cy="25445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 err="1">
                <a:latin typeface="Arial Black" panose="020B0A04020102020204" pitchFamily="34" charset="0"/>
              </a:rPr>
              <a:t>Salvar</a:t>
            </a:r>
            <a:r>
              <a:rPr lang="en-US" sz="2600" dirty="0">
                <a:latin typeface="Arial Black" panose="020B0A04020102020204" pitchFamily="34" charset="0"/>
              </a:rPr>
              <a:t> </a:t>
            </a:r>
            <a:r>
              <a:rPr lang="en-US" sz="2600" dirty="0" err="1">
                <a:latin typeface="Arial Black" panose="020B0A04020102020204" pitchFamily="34" charset="0"/>
              </a:rPr>
              <a:t>vidas</a:t>
            </a:r>
            <a:r>
              <a:rPr lang="en-US" sz="2600" dirty="0">
                <a:latin typeface="Arial Black" panose="020B0A04020102020204" pitchFamily="34" charset="0"/>
              </a:rPr>
              <a:t> y </a:t>
            </a:r>
            <a:r>
              <a:rPr lang="en-US" sz="2600" dirty="0" err="1">
                <a:latin typeface="Arial Black" panose="020B0A04020102020204" pitchFamily="34" charset="0"/>
              </a:rPr>
              <a:t>satisfacer</a:t>
            </a:r>
            <a:r>
              <a:rPr lang="en-US" sz="2600" dirty="0">
                <a:latin typeface="Arial Black" panose="020B0A04020102020204" pitchFamily="34" charset="0"/>
              </a:rPr>
              <a:t> </a:t>
            </a:r>
            <a:r>
              <a:rPr lang="en-US" sz="2600" dirty="0" err="1">
                <a:latin typeface="Arial Black" panose="020B0A04020102020204" pitchFamily="34" charset="0"/>
              </a:rPr>
              <a:t>necesidades</a:t>
            </a:r>
            <a:r>
              <a:rPr lang="en-US" sz="2600" dirty="0">
                <a:latin typeface="Arial Black" panose="020B0A04020102020204" pitchFamily="34" charset="0"/>
              </a:rPr>
              <a:t> </a:t>
            </a:r>
            <a:r>
              <a:rPr lang="en-US" sz="2600" dirty="0" err="1">
                <a:latin typeface="Arial Black" panose="020B0A04020102020204" pitchFamily="34" charset="0"/>
              </a:rPr>
              <a:t>básicas</a:t>
            </a:r>
            <a:r>
              <a:rPr lang="en-US" sz="2600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FCE5FA0-9D37-4A87-AE6D-B615E2B15764}"/>
              </a:ext>
            </a:extLst>
          </p:cNvPr>
          <p:cNvSpPr/>
          <p:nvPr/>
        </p:nvSpPr>
        <p:spPr>
          <a:xfrm>
            <a:off x="1781175" y="3676650"/>
            <a:ext cx="1847850" cy="847725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DA5A0C-3E6C-4C84-8C08-5F83F234D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165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262E5-AC08-4D58-8595-32A08DF87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48" y="224714"/>
            <a:ext cx="4782458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6AF00"/>
                </a:solidFill>
                <a:latin typeface="Arial Black" panose="020B0A04020102020204" pitchFamily="34" charset="0"/>
              </a:rPr>
              <a:t>ACTORES</a:t>
            </a:r>
            <a:r>
              <a:rPr lang="en-US" dirty="0">
                <a:latin typeface="Arial Black" panose="020B0A04020102020204" pitchFamily="34" charset="0"/>
              </a:rPr>
              <a:t> PRINCIPALES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09900-9B7A-4CE2-8B9A-1F0C7C44C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550278"/>
            <a:ext cx="5405096" cy="4381940"/>
          </a:xfrm>
        </p:spPr>
        <p:txBody>
          <a:bodyPr anchor="t">
            <a:normAutofit lnSpcReduction="10000"/>
          </a:bodyPr>
          <a:lstStyle/>
          <a:p>
            <a:r>
              <a:rPr lang="en-US" dirty="0" err="1"/>
              <a:t>Donantes</a:t>
            </a:r>
            <a:r>
              <a:rPr lang="en-US" dirty="0"/>
              <a:t> </a:t>
            </a:r>
          </a:p>
          <a:p>
            <a:pPr lvl="1"/>
            <a:r>
              <a:rPr lang="en-US" sz="2800" dirty="0"/>
              <a:t>Privados </a:t>
            </a:r>
          </a:p>
          <a:p>
            <a:pPr lvl="1"/>
            <a:r>
              <a:rPr lang="en-US" sz="2800" dirty="0" err="1"/>
              <a:t>Gobiernos</a:t>
            </a:r>
            <a:r>
              <a:rPr lang="en-US" sz="2800" dirty="0"/>
              <a:t> de </a:t>
            </a:r>
            <a:r>
              <a:rPr lang="en-US" sz="2800" dirty="0" err="1"/>
              <a:t>países</a:t>
            </a:r>
            <a:r>
              <a:rPr lang="en-US" sz="2800" dirty="0"/>
              <a:t> amigos</a:t>
            </a:r>
          </a:p>
          <a:p>
            <a:pPr lvl="1"/>
            <a:r>
              <a:rPr lang="en-US" sz="2800" dirty="0" err="1"/>
              <a:t>Organismos</a:t>
            </a:r>
            <a:r>
              <a:rPr lang="en-US" sz="2800" dirty="0"/>
              <a:t> </a:t>
            </a:r>
            <a:r>
              <a:rPr lang="en-US" sz="2800" dirty="0" err="1"/>
              <a:t>Internacionales</a:t>
            </a:r>
            <a:endParaRPr lang="en-US" sz="2800" dirty="0"/>
          </a:p>
          <a:p>
            <a:r>
              <a:rPr lang="en-US" dirty="0"/>
              <a:t>ONGs (</a:t>
            </a:r>
            <a:r>
              <a:rPr lang="en-US" dirty="0" err="1"/>
              <a:t>internacionales</a:t>
            </a:r>
            <a:r>
              <a:rPr lang="en-US" dirty="0"/>
              <a:t> y </a:t>
            </a:r>
            <a:r>
              <a:rPr lang="en-US" dirty="0" err="1"/>
              <a:t>nacionales</a:t>
            </a:r>
            <a:r>
              <a:rPr lang="en-US" dirty="0"/>
              <a:t>)</a:t>
            </a:r>
          </a:p>
          <a:p>
            <a:r>
              <a:rPr lang="en-US" dirty="0" err="1"/>
              <a:t>Companías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/</a:t>
            </a:r>
            <a:r>
              <a:rPr lang="en-US" dirty="0" err="1"/>
              <a:t>logística</a:t>
            </a:r>
            <a:endParaRPr lang="en-US" dirty="0"/>
          </a:p>
          <a:p>
            <a:r>
              <a:rPr lang="en-US" dirty="0" err="1"/>
              <a:t>Aeropuertos</a:t>
            </a:r>
            <a:r>
              <a:rPr lang="en-US" dirty="0"/>
              <a:t> y </a:t>
            </a:r>
            <a:r>
              <a:rPr lang="en-US" dirty="0" err="1"/>
              <a:t>puertos</a:t>
            </a:r>
            <a:endParaRPr lang="en-US" dirty="0"/>
          </a:p>
          <a:p>
            <a:r>
              <a:rPr lang="en-US" dirty="0" err="1"/>
              <a:t>Gobierno</a:t>
            </a:r>
            <a:r>
              <a:rPr lang="en-US" dirty="0"/>
              <a:t> del </a:t>
            </a:r>
            <a:r>
              <a:rPr lang="en-US" dirty="0" err="1"/>
              <a:t>país</a:t>
            </a:r>
            <a:endParaRPr lang="en-US" dirty="0"/>
          </a:p>
          <a:p>
            <a:r>
              <a:rPr lang="en-US" dirty="0" err="1"/>
              <a:t>Beneficiarios</a:t>
            </a:r>
            <a:endParaRPr lang="en-US" dirty="0"/>
          </a:p>
          <a:p>
            <a:pPr lvl="1"/>
            <a:endParaRPr lang="en-US" sz="1800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7714427-BBB3-45CD-BFA0-C063CC712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2941"/>
            <a:ext cx="2088060" cy="9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3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D619-3D56-493A-8196-25FA0802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7" y="25264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>
                <a:latin typeface="Arial Black" panose="020B0A04020102020204" pitchFamily="34" charset="0"/>
              </a:rPr>
              <a:t>ACTORES</a:t>
            </a:r>
          </a:p>
        </p:txBody>
      </p:sp>
    </p:spTree>
    <p:extLst>
      <p:ext uri="{BB962C8B-B14F-4D97-AF65-F5344CB8AC3E}">
        <p14:creationId xmlns:p14="http://schemas.microsoft.com/office/powerpoint/2010/main" val="3797757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8">
      <a:dk1>
        <a:srgbClr val="00407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FFC000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323F4F"/>
    </a:dk2>
    <a:lt2>
      <a:srgbClr val="8EAADB"/>
    </a:lt2>
    <a:accent1>
      <a:srgbClr val="4472C4"/>
    </a:accent1>
    <a:accent2>
      <a:srgbClr val="5A6E8C"/>
    </a:accent2>
    <a:accent3>
      <a:srgbClr val="5A6E8C"/>
    </a:accent3>
    <a:accent4>
      <a:srgbClr val="EAB14A"/>
    </a:accent4>
    <a:accent5>
      <a:srgbClr val="EAB14A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ustom 17">
    <a:dk1>
      <a:srgbClr val="00407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FFC000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8867</TotalTime>
  <Words>1112</Words>
  <Application>Microsoft Office PowerPoint</Application>
  <PresentationFormat>Widescreen</PresentationFormat>
  <Paragraphs>151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</vt:lpstr>
      <vt:lpstr>Arial Black</vt:lpstr>
      <vt:lpstr>Calibri</vt:lpstr>
      <vt:lpstr>Calibri Light</vt:lpstr>
      <vt:lpstr>Tw Cen MT</vt:lpstr>
      <vt:lpstr>Verdana</vt:lpstr>
      <vt:lpstr>Office Theme</vt:lpstr>
      <vt:lpstr>PowerPoint Presentation</vt:lpstr>
      <vt:lpstr>PowerPoint Presentation</vt:lpstr>
      <vt:lpstr>Ayuda Humanitaria en Emergencias</vt:lpstr>
      <vt:lpstr>TIPOS DE EMERGENCIAS/DESASTRES</vt:lpstr>
      <vt:lpstr>QUIENES SON MAS VULNERABLES?</vt:lpstr>
      <vt:lpstr>LAS EMERGENCIAS HUMANITARIAS SUELEN CARACTERIZARSE POR:</vt:lpstr>
      <vt:lpstr>Cada emergencia humanitaria tiene su propio conjunto de desafíos, y la  ayuda humanitaria debe responder esos desafíos.</vt:lpstr>
      <vt:lpstr>ACTORES PRINCIPALES</vt:lpstr>
      <vt:lpstr>ACTORES</vt:lpstr>
      <vt:lpstr>PowerPoint Presentation</vt:lpstr>
      <vt:lpstr>PowerPoint Presentation</vt:lpstr>
      <vt:lpstr>ACCIONES PRINCIPALES</vt:lpstr>
      <vt:lpstr>ACCIONES PRINCIPALES</vt:lpstr>
      <vt:lpstr>Proceso Logístico de Ayuda Humanitaria</vt:lpstr>
      <vt:lpstr>PRINCIPALES RETOS</vt:lpstr>
      <vt:lpstr>PRINCIPALES RETOS</vt:lpstr>
      <vt:lpstr>PowerPoint Presentation</vt:lpstr>
      <vt:lpstr>LOS AEROPUERTOS PUEDEN SALVAR VIDAS</vt:lpstr>
      <vt:lpstr>EL RETO PARA LOS AEROPUERTOS EN LA GESTION DE AYUDA HUMANITARIA</vt:lpstr>
      <vt:lpstr>EL RETO PARA LOS AEROPUERTOS EN LA GESTION DE AYUDA HUMANITARIA</vt:lpstr>
      <vt:lpstr>LA META DE LOS AEROPUERTOS EN LA GESTION DE AYUDA HUMANITARIA</vt:lpstr>
      <vt:lpstr>BUENAS PRACTICAS PARA LOS AEROPUERTOS EN GESTION HUMANITARIA</vt:lpstr>
      <vt:lpstr>Todo lo que hacemos es por ellos.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Maricarmen Estrada</dc:creator>
  <cp:lastModifiedBy>Maricarmen Estrada</cp:lastModifiedBy>
  <cp:revision>86</cp:revision>
  <dcterms:created xsi:type="dcterms:W3CDTF">2021-04-01T15:32:06Z</dcterms:created>
  <dcterms:modified xsi:type="dcterms:W3CDTF">2022-06-22T16:04:08Z</dcterms:modified>
</cp:coreProperties>
</file>